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5" r:id="rId2"/>
    <p:sldId id="276" r:id="rId3"/>
    <p:sldId id="277" r:id="rId4"/>
    <p:sldId id="278" r:id="rId5"/>
    <p:sldId id="279" r:id="rId6"/>
    <p:sldId id="280" r:id="rId7"/>
    <p:sldId id="281" r:id="rId8"/>
    <p:sldId id="282" r:id="rId9"/>
    <p:sldId id="283" r:id="rId10"/>
    <p:sldId id="284" r:id="rId11"/>
    <p:sldId id="285" r:id="rId12"/>
    <p:sldId id="286" r:id="rId13"/>
    <p:sldId id="287" r:id="rId14"/>
    <p:sldId id="290" r:id="rId15"/>
    <p:sldId id="291" r:id="rId16"/>
    <p:sldId id="293" r:id="rId17"/>
    <p:sldId id="292" r:id="rId18"/>
    <p:sldId id="294" r:id="rId19"/>
    <p:sldId id="295" r:id="rId20"/>
    <p:sldId id="296" r:id="rId21"/>
    <p:sldId id="29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p:cViewPr varScale="1">
        <p:scale>
          <a:sx n="100" d="100"/>
          <a:sy n="100" d="100"/>
        </p:scale>
        <p:origin x="10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2814C-4127-DD07-73CF-55BC2FA7479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9D253CC-2F69-FACD-33AF-50E67C6E7B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3E1608A-52B5-D4D2-42BE-B511C719D3A3}"/>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5" name="Footer Placeholder 4">
            <a:extLst>
              <a:ext uri="{FF2B5EF4-FFF2-40B4-BE49-F238E27FC236}">
                <a16:creationId xmlns:a16="http://schemas.microsoft.com/office/drawing/2014/main" id="{7406280C-F5F1-379C-1E3E-A0F5B512D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D4BEED-41A6-1466-29C9-53489444D000}"/>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2341246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E004D-4C81-0212-0429-FEFC70AE1CF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3299DD2-CDC4-3851-8CB6-EB57BBA1F58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40F1A6-A47B-D018-E9B6-53D3AB22A317}"/>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5" name="Footer Placeholder 4">
            <a:extLst>
              <a:ext uri="{FF2B5EF4-FFF2-40B4-BE49-F238E27FC236}">
                <a16:creationId xmlns:a16="http://schemas.microsoft.com/office/drawing/2014/main" id="{75AFD3CB-F787-C607-1BB9-C213E1EE9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341B13-25C9-D498-4404-B90D19F0F089}"/>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417826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678C1D-16A2-3C8B-3A19-148D2016FDB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0B02E81-BE9D-B0E3-226B-E5FD1DFBB2F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6AF5343-1232-6033-B442-A36151FB4AE7}"/>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5" name="Footer Placeholder 4">
            <a:extLst>
              <a:ext uri="{FF2B5EF4-FFF2-40B4-BE49-F238E27FC236}">
                <a16:creationId xmlns:a16="http://schemas.microsoft.com/office/drawing/2014/main" id="{E60F8C6E-CA1D-E81D-45D1-30AE08733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4C2C5-54E9-7D40-68D1-8846E63C3A2B}"/>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3113198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C506D-F521-6504-3DAB-F59D5547124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68E0361-B108-AD1E-7E08-BF383B582D0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7666A2-AF11-C7EC-DB37-EC04C8927292}"/>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5" name="Footer Placeholder 4">
            <a:extLst>
              <a:ext uri="{FF2B5EF4-FFF2-40B4-BE49-F238E27FC236}">
                <a16:creationId xmlns:a16="http://schemas.microsoft.com/office/drawing/2014/main" id="{03287B32-692A-937F-3950-270C0C2798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90882-26CE-C4AD-7EB7-993EA8F8CE65}"/>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2725342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9180E-9C92-8C66-79F3-09831C582CC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92753AE-5A0D-3709-FBD9-21E2967441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6CD1A63-3204-2557-6D51-13554A4FBA5C}"/>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5" name="Footer Placeholder 4">
            <a:extLst>
              <a:ext uri="{FF2B5EF4-FFF2-40B4-BE49-F238E27FC236}">
                <a16:creationId xmlns:a16="http://schemas.microsoft.com/office/drawing/2014/main" id="{564478B8-CDDD-731E-4B3E-FA0766DA1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897EB-1249-B074-C7C9-EBEA63B54ED5}"/>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64531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7789A-347C-A32E-A5B4-37C94CD6C6C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C1E976D-F1B7-E142-3990-0B289A86EB8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BD8399F-300E-F91F-F728-6621A552AE8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DB05CD0-20AC-6625-78A8-F7AB44562686}"/>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6" name="Footer Placeholder 5">
            <a:extLst>
              <a:ext uri="{FF2B5EF4-FFF2-40B4-BE49-F238E27FC236}">
                <a16:creationId xmlns:a16="http://schemas.microsoft.com/office/drawing/2014/main" id="{9D55EE65-92BA-C117-BB92-B403B169EC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87D255-C815-D17F-178E-A748E27D5052}"/>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147750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87FDB-9771-94E4-DAF7-F5479A4874C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E269F3-AFBA-5012-C66A-7C3BA7073A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B98E875-ECB6-0BCA-E79C-8FEB9BC481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1579887-4A15-DDF8-FA41-6C3C152866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0D373FD-FFF8-C3EB-70A3-A5388711D79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A81F86F-1650-5D9D-ABBA-6127B9C44C82}"/>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8" name="Footer Placeholder 7">
            <a:extLst>
              <a:ext uri="{FF2B5EF4-FFF2-40B4-BE49-F238E27FC236}">
                <a16:creationId xmlns:a16="http://schemas.microsoft.com/office/drawing/2014/main" id="{5FFE5E89-B95A-F38B-3654-BAB67E8795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38BD5B-D382-583C-C7A4-2CE861FA1759}"/>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355937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6F57-C4C3-36B0-C096-2D0C9C4599C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2D1877F-DD08-AB46-48EA-DBECCB8251DE}"/>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4" name="Footer Placeholder 3">
            <a:extLst>
              <a:ext uri="{FF2B5EF4-FFF2-40B4-BE49-F238E27FC236}">
                <a16:creationId xmlns:a16="http://schemas.microsoft.com/office/drawing/2014/main" id="{0504AE2E-3270-EAA2-37BE-3D36972399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0CD32F-AB2A-39F7-277A-21C7AB0B0B46}"/>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132658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675625-2265-2F6D-CAC7-BB11A10154CF}"/>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3" name="Footer Placeholder 2">
            <a:extLst>
              <a:ext uri="{FF2B5EF4-FFF2-40B4-BE49-F238E27FC236}">
                <a16:creationId xmlns:a16="http://schemas.microsoft.com/office/drawing/2014/main" id="{69A41171-1400-F651-B0AB-D518EDDA01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2947FA-8980-942B-0B42-C08EEBC65B5D}"/>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408397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E642-C9CD-F1AF-6F70-4040C9BD69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0C0B4DD-E36E-8F04-E8FB-EA99AD84F3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8E56D09-CB6C-2EA9-7C25-3C4D7F2D9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9812055-EA72-EA59-EC76-AB632062DA72}"/>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6" name="Footer Placeholder 5">
            <a:extLst>
              <a:ext uri="{FF2B5EF4-FFF2-40B4-BE49-F238E27FC236}">
                <a16:creationId xmlns:a16="http://schemas.microsoft.com/office/drawing/2014/main" id="{7F286A79-7BED-F8CD-F13A-676E642578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04908E-3BBE-CA2A-5429-EFE559D3EE1F}"/>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2342963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BA24-F936-6663-54E0-E4774C2E725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A3166E6-2D34-4F95-8FDD-04FBE2713A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3607B0-1770-58F7-4446-DF25232C8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AD59C62-7599-0826-E9B0-0668A9421C1C}"/>
              </a:ext>
            </a:extLst>
          </p:cNvPr>
          <p:cNvSpPr>
            <a:spLocks noGrp="1"/>
          </p:cNvSpPr>
          <p:nvPr>
            <p:ph type="dt" sz="half" idx="10"/>
          </p:nvPr>
        </p:nvSpPr>
        <p:spPr/>
        <p:txBody>
          <a:bodyPr/>
          <a:lstStyle/>
          <a:p>
            <a:fld id="{5AC1521B-D482-4343-A824-27398B141A6E}" type="datetimeFigureOut">
              <a:rPr lang="en-US" smtClean="0"/>
              <a:t>9/12/25</a:t>
            </a:fld>
            <a:endParaRPr lang="en-US"/>
          </a:p>
        </p:txBody>
      </p:sp>
      <p:sp>
        <p:nvSpPr>
          <p:cNvPr id="6" name="Footer Placeholder 5">
            <a:extLst>
              <a:ext uri="{FF2B5EF4-FFF2-40B4-BE49-F238E27FC236}">
                <a16:creationId xmlns:a16="http://schemas.microsoft.com/office/drawing/2014/main" id="{C56CAA68-65F1-7C31-4901-B4B5B042CC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745A33-C942-B0C7-1998-C89B37AB36ED}"/>
              </a:ext>
            </a:extLst>
          </p:cNvPr>
          <p:cNvSpPr>
            <a:spLocks noGrp="1"/>
          </p:cNvSpPr>
          <p:nvPr>
            <p:ph type="sldNum" sz="quarter" idx="12"/>
          </p:nvPr>
        </p:nvSpPr>
        <p:spPr/>
        <p:txBody>
          <a:bodyPr/>
          <a:lstStyle/>
          <a:p>
            <a:fld id="{CB61B5EE-124A-F540-8E5D-80C29CD107A4}" type="slidenum">
              <a:rPr lang="en-US" smtClean="0"/>
              <a:t>‹#›</a:t>
            </a:fld>
            <a:endParaRPr lang="en-US"/>
          </a:p>
        </p:txBody>
      </p:sp>
    </p:spTree>
    <p:extLst>
      <p:ext uri="{BB962C8B-B14F-4D97-AF65-F5344CB8AC3E}">
        <p14:creationId xmlns:p14="http://schemas.microsoft.com/office/powerpoint/2010/main" val="41735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5B8E7E-56B6-F416-F7F6-F880227106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BF1F53F-82B4-E7D5-D3A6-0D3F783CE0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6D735E2-9168-1DA5-253F-883BBD43DE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1521B-D482-4343-A824-27398B141A6E}" type="datetimeFigureOut">
              <a:rPr lang="en-US" smtClean="0"/>
              <a:t>9/12/25</a:t>
            </a:fld>
            <a:endParaRPr lang="en-US"/>
          </a:p>
        </p:txBody>
      </p:sp>
      <p:sp>
        <p:nvSpPr>
          <p:cNvPr id="5" name="Footer Placeholder 4">
            <a:extLst>
              <a:ext uri="{FF2B5EF4-FFF2-40B4-BE49-F238E27FC236}">
                <a16:creationId xmlns:a16="http://schemas.microsoft.com/office/drawing/2014/main" id="{94CF2849-7AF7-9168-05CD-17D7D0AE43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1A7E92-133D-C2D1-7B6F-601F692217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1B5EE-124A-F540-8E5D-80C29CD107A4}" type="slidenum">
              <a:rPr lang="en-US" smtClean="0"/>
              <a:t>‹#›</a:t>
            </a:fld>
            <a:endParaRPr lang="en-US"/>
          </a:p>
        </p:txBody>
      </p:sp>
    </p:spTree>
    <p:extLst>
      <p:ext uri="{BB962C8B-B14F-4D97-AF65-F5344CB8AC3E}">
        <p14:creationId xmlns:p14="http://schemas.microsoft.com/office/powerpoint/2010/main" val="2036659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youtu.be/OeF93Q8gPs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F3D3F-3769-B50F-3FE8-5728B21921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95495-BEC2-22BA-D56B-78537D1EF354}"/>
              </a:ext>
            </a:extLst>
          </p:cNvPr>
          <p:cNvSpPr>
            <a:spLocks noGrp="1"/>
          </p:cNvSpPr>
          <p:nvPr>
            <p:ph type="title"/>
          </p:nvPr>
        </p:nvSpPr>
        <p:spPr>
          <a:xfrm>
            <a:off x="838200" y="1060894"/>
            <a:ext cx="10515600" cy="1325563"/>
          </a:xfrm>
        </p:spPr>
        <p:txBody>
          <a:bodyPr>
            <a:normAutofit fontScale="90000"/>
          </a:bodyPr>
          <a:lstStyle/>
          <a:p>
            <a:pPr algn="ctr"/>
            <a:r>
              <a:rPr lang="en-US" sz="5300" b="1" dirty="0">
                <a:solidFill>
                  <a:srgbClr val="7030A0"/>
                </a:solidFill>
              </a:rPr>
              <a:t>Multi Disciplinary Course (MDC)</a:t>
            </a:r>
            <a:br>
              <a:rPr lang="en-US" sz="5300" b="1" dirty="0">
                <a:solidFill>
                  <a:srgbClr val="7030A0"/>
                </a:solidFill>
              </a:rPr>
            </a:br>
            <a:r>
              <a:rPr lang="en-US" b="1" dirty="0">
                <a:solidFill>
                  <a:srgbClr val="7030A0"/>
                </a:solidFill>
              </a:rPr>
              <a:t> </a:t>
            </a:r>
            <a:r>
              <a:rPr lang="en-US" b="1" i="1" dirty="0">
                <a:solidFill>
                  <a:srgbClr val="C00000"/>
                </a:solidFill>
              </a:rPr>
              <a:t>Mathematical Science</a:t>
            </a:r>
            <a:br>
              <a:rPr lang="en-US" dirty="0"/>
            </a:br>
            <a:endParaRPr lang="en-US" dirty="0"/>
          </a:p>
        </p:txBody>
      </p:sp>
      <p:sp>
        <p:nvSpPr>
          <p:cNvPr id="3" name="Content Placeholder 2">
            <a:extLst>
              <a:ext uri="{FF2B5EF4-FFF2-40B4-BE49-F238E27FC236}">
                <a16:creationId xmlns:a16="http://schemas.microsoft.com/office/drawing/2014/main" id="{A29BCC0B-0709-6185-DEA6-B89DB715929E}"/>
              </a:ext>
            </a:extLst>
          </p:cNvPr>
          <p:cNvSpPr>
            <a:spLocks noGrp="1"/>
          </p:cNvSpPr>
          <p:nvPr>
            <p:ph idx="1"/>
          </p:nvPr>
        </p:nvSpPr>
        <p:spPr>
          <a:xfrm>
            <a:off x="838200" y="2386457"/>
            <a:ext cx="10515600" cy="4351338"/>
          </a:xfrm>
        </p:spPr>
        <p:txBody>
          <a:bodyPr/>
          <a:lstStyle/>
          <a:p>
            <a:pPr marL="0" indent="0" algn="ctr">
              <a:buNone/>
            </a:pPr>
            <a:endParaRPr lang="en-US" sz="3200" b="1" dirty="0"/>
          </a:p>
          <a:p>
            <a:pPr marL="0" indent="0" algn="ctr">
              <a:buNone/>
            </a:pPr>
            <a:r>
              <a:rPr lang="en-US" sz="3200" b="1" dirty="0"/>
              <a:t>MDC-1: Foundation Of Mathematical Science -- I</a:t>
            </a:r>
          </a:p>
          <a:p>
            <a:pPr marL="0" indent="0" algn="ctr">
              <a:buNone/>
            </a:pPr>
            <a:r>
              <a:rPr lang="en-US" sz="2400" b="1" i="1" dirty="0">
                <a:solidFill>
                  <a:srgbClr val="C00000"/>
                </a:solidFill>
              </a:rPr>
              <a:t>For</a:t>
            </a:r>
            <a:r>
              <a:rPr lang="en-US" sz="2400" b="1" dirty="0">
                <a:solidFill>
                  <a:srgbClr val="C00000"/>
                </a:solidFill>
              </a:rPr>
              <a:t> FYUGP 1</a:t>
            </a:r>
            <a:r>
              <a:rPr lang="en-US" sz="2400" b="1" baseline="30000" dirty="0">
                <a:solidFill>
                  <a:srgbClr val="C00000"/>
                </a:solidFill>
              </a:rPr>
              <a:t>st</a:t>
            </a:r>
            <a:r>
              <a:rPr lang="en-US" sz="2400" b="1" dirty="0">
                <a:solidFill>
                  <a:srgbClr val="C00000"/>
                </a:solidFill>
              </a:rPr>
              <a:t> Semester</a:t>
            </a:r>
            <a:r>
              <a:rPr lang="en-US" sz="2400" b="1" i="1" dirty="0">
                <a:solidFill>
                  <a:srgbClr val="00B050"/>
                </a:solidFill>
              </a:rPr>
              <a:t>(Unit III -- Statistics)</a:t>
            </a:r>
            <a:endParaRPr lang="en-US" sz="2800" b="1" i="1" dirty="0">
              <a:solidFill>
                <a:srgbClr val="00B050"/>
              </a:solidFill>
            </a:endParaRPr>
          </a:p>
          <a:p>
            <a:pPr marL="0" indent="0" algn="ctr">
              <a:buNone/>
            </a:pPr>
            <a:endParaRPr lang="en-US" sz="2400" b="1" dirty="0">
              <a:solidFill>
                <a:srgbClr val="C00000"/>
              </a:solidFill>
            </a:endParaRPr>
          </a:p>
          <a:p>
            <a:pPr marL="0" indent="0" algn="r">
              <a:buNone/>
            </a:pPr>
            <a:r>
              <a:rPr lang="en-US" dirty="0">
                <a:solidFill>
                  <a:srgbClr val="FF0000"/>
                </a:solidFill>
              </a:rPr>
              <a:t>By</a:t>
            </a:r>
          </a:p>
          <a:p>
            <a:pPr marL="0" indent="0" algn="r">
              <a:buNone/>
            </a:pPr>
            <a:r>
              <a:rPr lang="en-US" b="1" dirty="0">
                <a:solidFill>
                  <a:srgbClr val="0070C0"/>
                </a:solidFill>
              </a:rPr>
              <a:t>R K </a:t>
            </a:r>
            <a:r>
              <a:rPr lang="en-US" b="1" dirty="0" err="1">
                <a:solidFill>
                  <a:srgbClr val="0070C0"/>
                </a:solidFill>
              </a:rPr>
              <a:t>Bhuyan</a:t>
            </a:r>
            <a:r>
              <a:rPr lang="en-US" b="1" dirty="0">
                <a:solidFill>
                  <a:srgbClr val="0070C0"/>
                </a:solidFill>
              </a:rPr>
              <a:t>, </a:t>
            </a:r>
          </a:p>
          <a:p>
            <a:pPr marL="0" indent="0" algn="r">
              <a:buNone/>
            </a:pPr>
            <a:r>
              <a:rPr lang="en-US" sz="2000" b="1" dirty="0" err="1">
                <a:solidFill>
                  <a:srgbClr val="0070C0"/>
                </a:solidFill>
              </a:rPr>
              <a:t>HoD</a:t>
            </a:r>
            <a:r>
              <a:rPr lang="en-US" sz="2000" b="1" dirty="0">
                <a:solidFill>
                  <a:srgbClr val="0070C0"/>
                </a:solidFill>
              </a:rPr>
              <a:t>, </a:t>
            </a:r>
            <a:r>
              <a:rPr lang="en-US" sz="2000" b="1" dirty="0" err="1">
                <a:solidFill>
                  <a:srgbClr val="0070C0"/>
                </a:solidFill>
              </a:rPr>
              <a:t>DoM</a:t>
            </a:r>
            <a:r>
              <a:rPr lang="en-US" sz="2000" b="1" dirty="0">
                <a:solidFill>
                  <a:srgbClr val="0070C0"/>
                </a:solidFill>
              </a:rPr>
              <a:t> &amp; Vic-Principal</a:t>
            </a:r>
          </a:p>
          <a:p>
            <a:pPr marL="0" indent="0" algn="r">
              <a:buNone/>
            </a:pPr>
            <a:r>
              <a:rPr lang="en-US" sz="2000" b="1" dirty="0" err="1">
                <a:solidFill>
                  <a:srgbClr val="0070C0"/>
                </a:solidFill>
              </a:rPr>
              <a:t>Tihu</a:t>
            </a:r>
            <a:r>
              <a:rPr lang="en-US" sz="2000" b="1" dirty="0">
                <a:solidFill>
                  <a:srgbClr val="0070C0"/>
                </a:solidFill>
              </a:rPr>
              <a:t> College, </a:t>
            </a:r>
            <a:r>
              <a:rPr lang="en-US" sz="2000" b="1" dirty="0" err="1">
                <a:solidFill>
                  <a:srgbClr val="0070C0"/>
                </a:solidFill>
              </a:rPr>
              <a:t>Tihu</a:t>
            </a:r>
            <a:endParaRPr lang="en-US" sz="2000" b="1" dirty="0">
              <a:solidFill>
                <a:srgbClr val="0070C0"/>
              </a:solidFill>
            </a:endParaRPr>
          </a:p>
          <a:p>
            <a:pPr marL="0" indent="0">
              <a:buNone/>
            </a:pPr>
            <a:r>
              <a:rPr lang="en-US" sz="2000" b="1" dirty="0">
                <a:solidFill>
                  <a:srgbClr val="7030A0"/>
                </a:solidFill>
              </a:rPr>
              <a:t>Class No 2</a:t>
            </a:r>
          </a:p>
        </p:txBody>
      </p:sp>
    </p:spTree>
    <p:extLst>
      <p:ext uri="{BB962C8B-B14F-4D97-AF65-F5344CB8AC3E}">
        <p14:creationId xmlns:p14="http://schemas.microsoft.com/office/powerpoint/2010/main" val="3210761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44943-C06A-9F9D-75A2-A2CB92FF1CC5}"/>
              </a:ext>
            </a:extLst>
          </p:cNvPr>
          <p:cNvSpPr>
            <a:spLocks noGrp="1"/>
          </p:cNvSpPr>
          <p:nvPr>
            <p:ph type="title"/>
          </p:nvPr>
        </p:nvSpPr>
        <p:spPr/>
        <p:txBody>
          <a:bodyPr/>
          <a:lstStyle/>
          <a:p>
            <a:pPr algn="ctr"/>
            <a:r>
              <a:rPr lang="en-IN" dirty="0">
                <a:solidFill>
                  <a:srgbClr val="C00000"/>
                </a:solidFill>
                <a:latin typeface="-webkit-standard"/>
              </a:rPr>
              <a:t>R</a:t>
            </a:r>
            <a:r>
              <a:rPr lang="en-IN" b="0" i="0" u="none" strike="noStrike" dirty="0">
                <a:solidFill>
                  <a:srgbClr val="C00000"/>
                </a:solidFill>
                <a:effectLst/>
                <a:latin typeface="-webkit-standard"/>
              </a:rPr>
              <a:t>oles of computers in statistic</a:t>
            </a:r>
            <a:endParaRPr lang="en-US" dirty="0">
              <a:solidFill>
                <a:srgbClr val="C00000"/>
              </a:solidFill>
            </a:endParaRPr>
          </a:p>
        </p:txBody>
      </p:sp>
      <p:sp>
        <p:nvSpPr>
          <p:cNvPr id="3" name="Content Placeholder 2">
            <a:extLst>
              <a:ext uri="{FF2B5EF4-FFF2-40B4-BE49-F238E27FC236}">
                <a16:creationId xmlns:a16="http://schemas.microsoft.com/office/drawing/2014/main" id="{A22ABC79-CD1B-27A1-F2B7-42EB84AC8D75}"/>
              </a:ext>
            </a:extLst>
          </p:cNvPr>
          <p:cNvSpPr>
            <a:spLocks noGrp="1"/>
          </p:cNvSpPr>
          <p:nvPr>
            <p:ph idx="1"/>
          </p:nvPr>
        </p:nvSpPr>
        <p:spPr/>
        <p:txBody>
          <a:bodyPr/>
          <a:lstStyle/>
          <a:p>
            <a:pPr marL="0" indent="0">
              <a:buNone/>
            </a:pPr>
            <a:r>
              <a:rPr lang="en-IN" b="0" i="0" u="none" strike="noStrike" dirty="0">
                <a:solidFill>
                  <a:srgbClr val="000000"/>
                </a:solidFill>
                <a:effectLst/>
              </a:rPr>
              <a:t>	</a:t>
            </a:r>
          </a:p>
          <a:p>
            <a:pPr marL="0" indent="0">
              <a:buNone/>
            </a:pPr>
            <a:r>
              <a:rPr lang="en-IN" dirty="0">
                <a:solidFill>
                  <a:srgbClr val="000000"/>
                </a:solidFill>
              </a:rPr>
              <a:t>	</a:t>
            </a:r>
            <a:r>
              <a:rPr lang="en-IN" b="0" i="0" u="none" strike="noStrike" dirty="0">
                <a:solidFill>
                  <a:srgbClr val="000000"/>
                </a:solidFill>
                <a:effectLst/>
              </a:rPr>
              <a:t>Computers play an indispensable role in modern statistics by automating and accelerating the entire data analysis process. They have transformed the field from manual, labour-intensive calculations to powerful, data-driven insights.</a:t>
            </a:r>
            <a:endParaRPr lang="en-US" dirty="0"/>
          </a:p>
        </p:txBody>
      </p:sp>
    </p:spTree>
    <p:extLst>
      <p:ext uri="{BB962C8B-B14F-4D97-AF65-F5344CB8AC3E}">
        <p14:creationId xmlns:p14="http://schemas.microsoft.com/office/powerpoint/2010/main" val="3927137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FE2A4-8519-D85D-BBEB-4764A61232D9}"/>
              </a:ext>
            </a:extLst>
          </p:cNvPr>
          <p:cNvSpPr>
            <a:spLocks noGrp="1"/>
          </p:cNvSpPr>
          <p:nvPr>
            <p:ph type="title"/>
          </p:nvPr>
        </p:nvSpPr>
        <p:spPr/>
        <p:txBody>
          <a:bodyPr/>
          <a:lstStyle/>
          <a:p>
            <a:r>
              <a:rPr lang="en-IN" b="1" i="0" u="none" strike="noStrike" dirty="0">
                <a:solidFill>
                  <a:srgbClr val="C00000"/>
                </a:solidFill>
                <a:effectLst/>
              </a:rPr>
              <a:t>Primary Roles of Computers in Statistics</a:t>
            </a:r>
            <a:r>
              <a:rPr lang="en-IN" b="1" i="0" u="none" strike="noStrike" dirty="0">
                <a:solidFill>
                  <a:srgbClr val="000000"/>
                </a:solidFill>
                <a:effectLst/>
              </a:rPr>
              <a:t> 💻</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5A79ECBC-0D75-934E-4DD8-974CB589A383}"/>
              </a:ext>
            </a:extLst>
          </p:cNvPr>
          <p:cNvSpPr>
            <a:spLocks noGrp="1"/>
          </p:cNvSpPr>
          <p:nvPr>
            <p:ph idx="1"/>
          </p:nvPr>
        </p:nvSpPr>
        <p:spPr/>
        <p:txBody>
          <a:bodyPr/>
          <a:lstStyle/>
          <a:p>
            <a:pPr algn="l">
              <a:buFont typeface="Arial" panose="020B0604020202020204" pitchFamily="34" charset="0"/>
              <a:buChar char="•"/>
            </a:pPr>
            <a:r>
              <a:rPr lang="en-IN" b="1" i="0" u="none" strike="noStrike" dirty="0">
                <a:solidFill>
                  <a:srgbClr val="00B050"/>
                </a:solidFill>
                <a:effectLst/>
              </a:rPr>
              <a:t>Data Handling and Management:</a:t>
            </a:r>
            <a:r>
              <a:rPr lang="en-IN" b="0" i="0" u="none" strike="noStrike" dirty="0">
                <a:solidFill>
                  <a:srgbClr val="000000"/>
                </a:solidFill>
                <a:effectLst/>
              </a:rPr>
              <a:t> Computers are essential for </a:t>
            </a:r>
            <a:r>
              <a:rPr lang="en-IN" b="1" i="0" u="none" strike="noStrike" dirty="0">
                <a:solidFill>
                  <a:srgbClr val="000000"/>
                </a:solidFill>
                <a:effectLst/>
              </a:rPr>
              <a:t>collecting, organizing, and storing</a:t>
            </a:r>
            <a:r>
              <a:rPr lang="en-IN" b="0" i="0" u="none" strike="noStrike" dirty="0">
                <a:solidFill>
                  <a:srgbClr val="000000"/>
                </a:solidFill>
                <a:effectLst/>
              </a:rPr>
              <a:t> vast amounts of data. Databases and spreadsheets allow statisticians to manage large, complex datasets that would be impossible to handle manually.</a:t>
            </a:r>
          </a:p>
          <a:p>
            <a:pPr algn="l">
              <a:buFont typeface="Arial" panose="020B0604020202020204" pitchFamily="34" charset="0"/>
              <a:buChar char="•"/>
            </a:pPr>
            <a:r>
              <a:rPr lang="en-IN" b="1" i="0" u="none" strike="noStrike" dirty="0">
                <a:solidFill>
                  <a:srgbClr val="00B050"/>
                </a:solidFill>
                <a:effectLst/>
              </a:rPr>
              <a:t>Performing Complex Calculations:</a:t>
            </a:r>
            <a:r>
              <a:rPr lang="en-IN" b="0" i="0" u="none" strike="noStrike" dirty="0">
                <a:solidFill>
                  <a:srgbClr val="00B050"/>
                </a:solidFill>
                <a:effectLst/>
              </a:rPr>
              <a:t> </a:t>
            </a:r>
            <a:r>
              <a:rPr lang="en-IN" b="0" i="0" u="none" strike="noStrike" dirty="0">
                <a:solidFill>
                  <a:srgbClr val="000000"/>
                </a:solidFill>
                <a:effectLst/>
              </a:rPr>
              <a:t>Computers can perform complex statistical calculations with incredible speed and accuracy.</a:t>
            </a:r>
            <a:r>
              <a:rPr lang="en-IN" i="0" u="none" strike="noStrike" dirty="0">
                <a:solidFill>
                  <a:srgbClr val="000000"/>
                </a:solidFill>
                <a:effectLst/>
              </a:rPr>
              <a:t> </a:t>
            </a:r>
            <a:r>
              <a:rPr lang="en-IN" b="1" dirty="0">
                <a:solidFill>
                  <a:srgbClr val="000000"/>
                </a:solidFill>
              </a:rPr>
              <a:t>R</a:t>
            </a:r>
            <a:r>
              <a:rPr lang="en-IN" b="1" i="0" u="none" strike="noStrike" dirty="0">
                <a:solidFill>
                  <a:srgbClr val="000000"/>
                </a:solidFill>
                <a:effectLst/>
              </a:rPr>
              <a:t>egression analysis</a:t>
            </a:r>
            <a:r>
              <a:rPr lang="en-IN" b="0" i="0" u="none" strike="noStrike" dirty="0">
                <a:solidFill>
                  <a:srgbClr val="000000"/>
                </a:solidFill>
                <a:effectLst/>
              </a:rPr>
              <a:t>, </a:t>
            </a:r>
            <a:r>
              <a:rPr lang="en-IN" b="1" i="0" u="none" strike="noStrike" dirty="0">
                <a:solidFill>
                  <a:srgbClr val="000000"/>
                </a:solidFill>
                <a:effectLst/>
              </a:rPr>
              <a:t>hypothesis testing</a:t>
            </a:r>
            <a:r>
              <a:rPr lang="en-IN" b="0" i="0" u="none" strike="noStrike" dirty="0">
                <a:solidFill>
                  <a:srgbClr val="000000"/>
                </a:solidFill>
                <a:effectLst/>
              </a:rPr>
              <a:t>, and </a:t>
            </a:r>
            <a:r>
              <a:rPr lang="en-IN" b="1" i="0" u="none" strike="noStrike" dirty="0">
                <a:solidFill>
                  <a:srgbClr val="000000"/>
                </a:solidFill>
                <a:effectLst/>
              </a:rPr>
              <a:t>time series analysis </a:t>
            </a:r>
            <a:r>
              <a:rPr lang="en-IN" i="0" u="none" strike="noStrike" dirty="0">
                <a:solidFill>
                  <a:srgbClr val="000000"/>
                </a:solidFill>
                <a:effectLst/>
              </a:rPr>
              <a:t>are more advance statistics.</a:t>
            </a:r>
          </a:p>
          <a:p>
            <a:pPr marL="0" indent="0">
              <a:buNone/>
            </a:pPr>
            <a:endParaRPr lang="en-US" dirty="0"/>
          </a:p>
        </p:txBody>
      </p:sp>
    </p:spTree>
    <p:extLst>
      <p:ext uri="{BB962C8B-B14F-4D97-AF65-F5344CB8AC3E}">
        <p14:creationId xmlns:p14="http://schemas.microsoft.com/office/powerpoint/2010/main" val="1930188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A485E-3B7A-8569-A0E5-C5E79C026A09}"/>
              </a:ext>
            </a:extLst>
          </p:cNvPr>
          <p:cNvSpPr>
            <a:spLocks noGrp="1"/>
          </p:cNvSpPr>
          <p:nvPr>
            <p:ph idx="1"/>
          </p:nvPr>
        </p:nvSpPr>
        <p:spPr>
          <a:xfrm>
            <a:off x="618744" y="265048"/>
            <a:ext cx="10515600" cy="6592951"/>
          </a:xfrm>
        </p:spPr>
        <p:txBody>
          <a:bodyPr>
            <a:normAutofit/>
          </a:bodyPr>
          <a:lstStyle/>
          <a:p>
            <a:r>
              <a:rPr lang="en-IN" b="1" dirty="0">
                <a:solidFill>
                  <a:srgbClr val="00B050"/>
                </a:solidFill>
              </a:rPr>
              <a:t>Data Visualization:</a:t>
            </a:r>
            <a:r>
              <a:rPr lang="en-IN" dirty="0"/>
              <a:t> Computers enable the creation of sophisticated and dynamic visualizations. Statistical software can generate a wide array of charts and graphs, including scatter plots, histograms, and heat maps. These visual representations help statisticians and others to easily identify patterns, trends, and outliers in the data, making it easier to communicate findings.</a:t>
            </a:r>
          </a:p>
          <a:p>
            <a:r>
              <a:rPr lang="en-IN" b="1" dirty="0">
                <a:solidFill>
                  <a:srgbClr val="00B050"/>
                </a:solidFill>
              </a:rPr>
              <a:t>Simulation and </a:t>
            </a:r>
            <a:r>
              <a:rPr lang="en-IN" b="1" dirty="0" err="1">
                <a:solidFill>
                  <a:srgbClr val="00B050"/>
                </a:solidFill>
              </a:rPr>
              <a:t>Modeling</a:t>
            </a:r>
            <a:r>
              <a:rPr lang="en-IN" b="1" dirty="0">
                <a:solidFill>
                  <a:srgbClr val="00B050"/>
                </a:solidFill>
              </a:rPr>
              <a:t>:</a:t>
            </a:r>
            <a:r>
              <a:rPr lang="en-IN" dirty="0"/>
              <a:t> Computers are crucial for running </a:t>
            </a:r>
            <a:r>
              <a:rPr lang="en-IN" b="1" dirty="0"/>
              <a:t>simulations</a:t>
            </a:r>
            <a:r>
              <a:rPr lang="en-IN" dirty="0"/>
              <a:t> and creating </a:t>
            </a:r>
            <a:r>
              <a:rPr lang="en-IN" b="1" dirty="0"/>
              <a:t>statistical models</a:t>
            </a:r>
            <a:r>
              <a:rPr lang="en-IN" dirty="0"/>
              <a:t>. These simulations are used to model complex systems, from financial markets to disease spread.</a:t>
            </a:r>
          </a:p>
          <a:p>
            <a:r>
              <a:rPr lang="en-IN" b="1" dirty="0">
                <a:solidFill>
                  <a:srgbClr val="00B050"/>
                </a:solidFill>
              </a:rPr>
              <a:t>Automation of Repetitive Tasks:</a:t>
            </a:r>
            <a:r>
              <a:rPr lang="en-IN" dirty="0"/>
              <a:t> With programming languages like R and Python, statisticians can </a:t>
            </a:r>
            <a:r>
              <a:rPr lang="en-IN" b="1" dirty="0"/>
              <a:t>automate repetitive analytical tasks</a:t>
            </a:r>
            <a:r>
              <a:rPr lang="en-IN" dirty="0"/>
              <a:t>. This ensures reproducibility and reduces the chance of human error. </a:t>
            </a:r>
          </a:p>
          <a:p>
            <a:pPr marL="0" indent="0">
              <a:buNone/>
            </a:pPr>
            <a:endParaRPr lang="en-US" dirty="0"/>
          </a:p>
        </p:txBody>
      </p:sp>
    </p:spTree>
    <p:extLst>
      <p:ext uri="{BB962C8B-B14F-4D97-AF65-F5344CB8AC3E}">
        <p14:creationId xmlns:p14="http://schemas.microsoft.com/office/powerpoint/2010/main" val="1490902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3559D-7484-9BD3-392C-4BE9D91D30A7}"/>
              </a:ext>
            </a:extLst>
          </p:cNvPr>
          <p:cNvSpPr>
            <a:spLocks noGrp="1"/>
          </p:cNvSpPr>
          <p:nvPr>
            <p:ph type="title"/>
          </p:nvPr>
        </p:nvSpPr>
        <p:spPr/>
        <p:txBody>
          <a:bodyPr/>
          <a:lstStyle/>
          <a:p>
            <a:r>
              <a:rPr lang="en-IN" sz="4000" b="1" i="0" u="none" strike="noStrike" dirty="0">
                <a:solidFill>
                  <a:srgbClr val="C00000"/>
                </a:solidFill>
                <a:effectLst/>
              </a:rPr>
              <a:t>Statistical Software and Programming Languages</a:t>
            </a:r>
            <a:endParaRPr lang="en-US" dirty="0">
              <a:solidFill>
                <a:srgbClr val="C00000"/>
              </a:solidFill>
            </a:endParaRPr>
          </a:p>
        </p:txBody>
      </p:sp>
      <p:sp>
        <p:nvSpPr>
          <p:cNvPr id="3" name="Content Placeholder 2">
            <a:extLst>
              <a:ext uri="{FF2B5EF4-FFF2-40B4-BE49-F238E27FC236}">
                <a16:creationId xmlns:a16="http://schemas.microsoft.com/office/drawing/2014/main" id="{5E0BF617-6B18-691F-C428-43DF9254ECBD}"/>
              </a:ext>
            </a:extLst>
          </p:cNvPr>
          <p:cNvSpPr>
            <a:spLocks noGrp="1"/>
          </p:cNvSpPr>
          <p:nvPr>
            <p:ph idx="1"/>
          </p:nvPr>
        </p:nvSpPr>
        <p:spPr>
          <a:xfrm>
            <a:off x="838200" y="1389888"/>
            <a:ext cx="10515600" cy="5468112"/>
          </a:xfrm>
        </p:spPr>
        <p:txBody>
          <a:bodyPr>
            <a:normAutofit fontScale="92500" lnSpcReduction="10000"/>
          </a:bodyPr>
          <a:lstStyle/>
          <a:p>
            <a:pPr marL="0" indent="0" algn="l">
              <a:buNone/>
            </a:pPr>
            <a:r>
              <a:rPr lang="en-IN" b="0" i="0" u="none" strike="noStrike" dirty="0">
                <a:solidFill>
                  <a:srgbClr val="000000"/>
                </a:solidFill>
                <a:effectLst/>
              </a:rPr>
              <a:t>	A wide range of software and programming languages has been developed to leverage the power of computers for statistical work:</a:t>
            </a:r>
          </a:p>
          <a:p>
            <a:pPr algn="l">
              <a:buFont typeface="Arial" panose="020B0604020202020204" pitchFamily="34" charset="0"/>
              <a:buChar char="•"/>
            </a:pPr>
            <a:r>
              <a:rPr lang="en-IN" b="1" i="0" u="none" strike="noStrike" dirty="0">
                <a:solidFill>
                  <a:srgbClr val="00B050"/>
                </a:solidFill>
                <a:effectLst/>
              </a:rPr>
              <a:t>R and Python:</a:t>
            </a:r>
            <a:r>
              <a:rPr lang="en-IN" b="0" i="0" u="none" strike="noStrike" dirty="0">
                <a:solidFill>
                  <a:srgbClr val="000000"/>
                </a:solidFill>
                <a:effectLst/>
              </a:rPr>
              <a:t> These are open-source programming languages with extensive libraries for statistical analysis (e.g., NumPy, Pandas, Scikit-learn in Python; ggplot2, </a:t>
            </a:r>
            <a:r>
              <a:rPr lang="en-IN" b="0" i="0" u="none" strike="noStrike" dirty="0" err="1">
                <a:solidFill>
                  <a:srgbClr val="000000"/>
                </a:solidFill>
                <a:effectLst/>
              </a:rPr>
              <a:t>tidyverse</a:t>
            </a:r>
            <a:r>
              <a:rPr lang="en-IN" b="0" i="0" u="none" strike="noStrike" dirty="0">
                <a:solidFill>
                  <a:srgbClr val="000000"/>
                </a:solidFill>
                <a:effectLst/>
              </a:rPr>
              <a:t> in R). They are highly popular in academia and data science for their flexibility and power.</a:t>
            </a:r>
          </a:p>
          <a:p>
            <a:pPr algn="l">
              <a:buFont typeface="Arial" panose="020B0604020202020204" pitchFamily="34" charset="0"/>
              <a:buChar char="•"/>
            </a:pPr>
            <a:r>
              <a:rPr lang="en-IN" b="1" i="0" u="none" strike="noStrike" dirty="0">
                <a:solidFill>
                  <a:srgbClr val="00B050"/>
                </a:solidFill>
                <a:effectLst/>
              </a:rPr>
              <a:t>SPSS (Statistical Package for the Social Sciences):</a:t>
            </a:r>
            <a:r>
              <a:rPr lang="en-IN" b="0" i="0" u="none" strike="noStrike" dirty="0">
                <a:solidFill>
                  <a:srgbClr val="000000"/>
                </a:solidFill>
                <a:effectLst/>
              </a:rPr>
              <a:t> A commercial software widely used in the social sciences for its user-friendly, graphical interface, which simplifies data analysis for those who aren't experts in coding.</a:t>
            </a:r>
          </a:p>
          <a:p>
            <a:pPr algn="l">
              <a:buFont typeface="Arial" panose="020B0604020202020204" pitchFamily="34" charset="0"/>
              <a:buChar char="•"/>
            </a:pPr>
            <a:r>
              <a:rPr lang="en-IN" b="1" i="0" u="none" strike="noStrike" dirty="0">
                <a:solidFill>
                  <a:srgbClr val="00B050"/>
                </a:solidFill>
                <a:effectLst/>
              </a:rPr>
              <a:t>SAS (Statistical Analysis System):</a:t>
            </a:r>
            <a:r>
              <a:rPr lang="en-IN" b="0" i="0" u="none" strike="noStrike" dirty="0">
                <a:solidFill>
                  <a:srgbClr val="000000"/>
                </a:solidFill>
                <a:effectLst/>
              </a:rPr>
              <a:t> Another powerful commercial software used heavily in business and government for its robust data management and advanced analytical capabilities.</a:t>
            </a:r>
          </a:p>
          <a:p>
            <a:pPr algn="l">
              <a:buFont typeface="Arial" panose="020B0604020202020204" pitchFamily="34" charset="0"/>
              <a:buChar char="•"/>
            </a:pPr>
            <a:r>
              <a:rPr lang="en-IN" b="1" i="0" u="none" strike="noStrike" dirty="0">
                <a:solidFill>
                  <a:srgbClr val="00B050"/>
                </a:solidFill>
                <a:effectLst/>
              </a:rPr>
              <a:t>Stata:</a:t>
            </a:r>
            <a:r>
              <a:rPr lang="en-IN" b="0" i="0" u="none" strike="noStrike" dirty="0">
                <a:solidFill>
                  <a:srgbClr val="000000"/>
                </a:solidFill>
                <a:effectLst/>
              </a:rPr>
              <a:t> A commercial statistical software package primarily used in economics, political science, and biomedical research, known for its extensive set of built-in commands and easy-to-use interface.</a:t>
            </a:r>
          </a:p>
          <a:p>
            <a:pPr marL="0" indent="0">
              <a:buNone/>
            </a:pPr>
            <a:endParaRPr lang="en-US" dirty="0"/>
          </a:p>
        </p:txBody>
      </p:sp>
    </p:spTree>
    <p:extLst>
      <p:ext uri="{BB962C8B-B14F-4D97-AF65-F5344CB8AC3E}">
        <p14:creationId xmlns:p14="http://schemas.microsoft.com/office/powerpoint/2010/main" val="2575007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2E66A-D827-FD37-93FD-0215D5843D0D}"/>
              </a:ext>
            </a:extLst>
          </p:cNvPr>
          <p:cNvSpPr>
            <a:spLocks noGrp="1"/>
          </p:cNvSpPr>
          <p:nvPr>
            <p:ph type="title"/>
          </p:nvPr>
        </p:nvSpPr>
        <p:spPr/>
        <p:txBody>
          <a:bodyPr/>
          <a:lstStyle/>
          <a:p>
            <a:pPr algn="ctr"/>
            <a:r>
              <a:rPr lang="en-IN" b="0" i="0" u="none" strike="noStrike" dirty="0">
                <a:solidFill>
                  <a:srgbClr val="0070C0"/>
                </a:solidFill>
                <a:effectLst/>
                <a:latin typeface="-webkit-standard"/>
              </a:rPr>
              <a:t>Statistical Data Types</a:t>
            </a:r>
            <a:endParaRPr lang="en-US" dirty="0">
              <a:solidFill>
                <a:srgbClr val="0070C0"/>
              </a:solidFill>
            </a:endParaRPr>
          </a:p>
        </p:txBody>
      </p:sp>
      <p:sp>
        <p:nvSpPr>
          <p:cNvPr id="3" name="Content Placeholder 2">
            <a:extLst>
              <a:ext uri="{FF2B5EF4-FFF2-40B4-BE49-F238E27FC236}">
                <a16:creationId xmlns:a16="http://schemas.microsoft.com/office/drawing/2014/main" id="{4D3D5F87-51BA-F2A9-083C-D3A6C6AE6E52}"/>
              </a:ext>
            </a:extLst>
          </p:cNvPr>
          <p:cNvSpPr>
            <a:spLocks noGrp="1"/>
          </p:cNvSpPr>
          <p:nvPr>
            <p:ph idx="1"/>
          </p:nvPr>
        </p:nvSpPr>
        <p:spPr/>
        <p:txBody>
          <a:bodyPr/>
          <a:lstStyle/>
          <a:p>
            <a:pPr marL="0" indent="0">
              <a:buNone/>
            </a:pPr>
            <a:r>
              <a:rPr lang="en-IN" b="0" i="0" u="none" strike="noStrike" dirty="0">
                <a:solidFill>
                  <a:srgbClr val="000000"/>
                </a:solidFill>
                <a:effectLst/>
              </a:rPr>
              <a:t>Statistical data can be broadly classified into two main types:</a:t>
            </a:r>
          </a:p>
          <a:p>
            <a:pPr marL="0" indent="0">
              <a:buNone/>
            </a:pPr>
            <a:r>
              <a:rPr lang="en-IN" b="0" i="0" u="none" strike="noStrike" dirty="0">
                <a:solidFill>
                  <a:srgbClr val="000000"/>
                </a:solidFill>
                <a:effectLst/>
              </a:rPr>
              <a:t> </a:t>
            </a:r>
            <a:r>
              <a:rPr lang="en-IN" b="1" dirty="0">
                <a:solidFill>
                  <a:srgbClr val="7030A0"/>
                </a:solidFill>
              </a:rPr>
              <a:t>Q</a:t>
            </a:r>
            <a:r>
              <a:rPr lang="en-IN" b="1" i="0" u="none" strike="noStrike" dirty="0">
                <a:solidFill>
                  <a:srgbClr val="7030A0"/>
                </a:solidFill>
                <a:effectLst/>
              </a:rPr>
              <a:t>ualitative :</a:t>
            </a:r>
            <a:r>
              <a:rPr lang="en-IN" b="1" i="0" u="none" strike="noStrike" dirty="0">
                <a:solidFill>
                  <a:srgbClr val="000000"/>
                </a:solidFill>
                <a:effectLst/>
              </a:rPr>
              <a:t>- </a:t>
            </a:r>
            <a:r>
              <a:rPr lang="en-IN" b="0" i="0" u="none" strike="noStrike" dirty="0">
                <a:solidFill>
                  <a:srgbClr val="000000"/>
                </a:solidFill>
                <a:effectLst/>
              </a:rPr>
              <a:t>Qualitative data is non-numerical. </a:t>
            </a:r>
            <a:r>
              <a:rPr lang="en-IN" sz="2400" b="0" i="1" u="none" strike="noStrike" dirty="0">
                <a:solidFill>
                  <a:srgbClr val="C00000"/>
                </a:solidFill>
                <a:effectLst/>
              </a:rPr>
              <a:t>Examples include gender (male, female), marital status (single, married), or blood type (A, B, AB, O).</a:t>
            </a:r>
            <a:endParaRPr lang="en-IN" b="1" i="0" u="none" strike="noStrike" dirty="0">
              <a:solidFill>
                <a:srgbClr val="C00000"/>
              </a:solidFill>
              <a:effectLst/>
            </a:endParaRPr>
          </a:p>
          <a:p>
            <a:pPr marL="0" indent="0" algn="ctr">
              <a:buNone/>
            </a:pPr>
            <a:r>
              <a:rPr lang="en-IN" b="0" i="0" u="none" strike="noStrike" dirty="0">
                <a:solidFill>
                  <a:srgbClr val="000000"/>
                </a:solidFill>
                <a:effectLst/>
              </a:rPr>
              <a:t> </a:t>
            </a:r>
            <a:r>
              <a:rPr lang="en-IN" b="1" i="0" u="none" strike="noStrike" dirty="0">
                <a:solidFill>
                  <a:srgbClr val="00B050"/>
                </a:solidFill>
                <a:effectLst/>
              </a:rPr>
              <a:t>and</a:t>
            </a:r>
          </a:p>
          <a:p>
            <a:pPr marL="0" indent="0">
              <a:buNone/>
            </a:pPr>
            <a:r>
              <a:rPr lang="en-IN" b="0" i="0" u="none" strike="noStrike" dirty="0">
                <a:solidFill>
                  <a:srgbClr val="000000"/>
                </a:solidFill>
                <a:effectLst/>
              </a:rPr>
              <a:t> </a:t>
            </a:r>
            <a:r>
              <a:rPr lang="en-IN" b="1" dirty="0">
                <a:solidFill>
                  <a:srgbClr val="7030A0"/>
                </a:solidFill>
              </a:rPr>
              <a:t>Q</a:t>
            </a:r>
            <a:r>
              <a:rPr lang="en-IN" b="1" i="0" u="none" strike="noStrike" dirty="0">
                <a:solidFill>
                  <a:srgbClr val="7030A0"/>
                </a:solidFill>
                <a:effectLst/>
              </a:rPr>
              <a:t>uantitative :</a:t>
            </a:r>
            <a:r>
              <a:rPr lang="en-IN" b="1" i="0" u="none" strike="noStrike" dirty="0">
                <a:solidFill>
                  <a:srgbClr val="000000"/>
                </a:solidFill>
                <a:effectLst/>
              </a:rPr>
              <a:t>- </a:t>
            </a:r>
            <a:r>
              <a:rPr lang="en-IN" b="0" i="0" u="none" strike="noStrike" dirty="0">
                <a:solidFill>
                  <a:srgbClr val="000000"/>
                </a:solidFill>
                <a:effectLst/>
              </a:rPr>
              <a:t>while quantitative data is numerical. </a:t>
            </a:r>
            <a:r>
              <a:rPr lang="en-IN" b="0" i="0" u="none" strike="noStrike" dirty="0">
                <a:solidFill>
                  <a:srgbClr val="000000"/>
                </a:solidFill>
                <a:effectLst/>
                <a:latin typeface="-webkit-standard"/>
              </a:rPr>
              <a:t> </a:t>
            </a:r>
            <a:r>
              <a:rPr lang="en-IN" sz="2400" b="0" i="1" u="none" strike="noStrike" dirty="0">
                <a:solidFill>
                  <a:srgbClr val="C00000"/>
                </a:solidFill>
                <a:effectLst/>
              </a:rPr>
              <a:t>Examples include the number of students in a class or the number of cars in a parking lot.</a:t>
            </a:r>
            <a:endParaRPr lang="en-US" i="1" dirty="0">
              <a:solidFill>
                <a:srgbClr val="C00000"/>
              </a:solidFill>
            </a:endParaRPr>
          </a:p>
        </p:txBody>
      </p:sp>
    </p:spTree>
    <p:extLst>
      <p:ext uri="{BB962C8B-B14F-4D97-AF65-F5344CB8AC3E}">
        <p14:creationId xmlns:p14="http://schemas.microsoft.com/office/powerpoint/2010/main" val="672049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D2103-533D-AFB1-E7A6-9A4C2F0D5C5D}"/>
              </a:ext>
            </a:extLst>
          </p:cNvPr>
          <p:cNvSpPr>
            <a:spLocks noGrp="1"/>
          </p:cNvSpPr>
          <p:nvPr>
            <p:ph type="title"/>
          </p:nvPr>
        </p:nvSpPr>
        <p:spPr/>
        <p:txBody>
          <a:bodyPr/>
          <a:lstStyle/>
          <a:p>
            <a:r>
              <a:rPr lang="en-IN" b="1" i="0" u="none" strike="noStrike" dirty="0">
                <a:solidFill>
                  <a:srgbClr val="FF0000"/>
                </a:solidFill>
                <a:effectLst/>
              </a:rPr>
              <a:t>Methods of Data Collection</a:t>
            </a:r>
            <a:r>
              <a:rPr lang="en-IN" b="0" i="0" u="none" strike="noStrike" dirty="0">
                <a:solidFill>
                  <a:srgbClr val="000000"/>
                </a:solidFill>
                <a:effectLst/>
                <a:latin typeface="-webkit-standard"/>
              </a:rPr>
              <a:t> ✍️</a:t>
            </a:r>
            <a:endParaRPr lang="en-US" dirty="0"/>
          </a:p>
        </p:txBody>
      </p:sp>
      <p:sp>
        <p:nvSpPr>
          <p:cNvPr id="3" name="Content Placeholder 2">
            <a:extLst>
              <a:ext uri="{FF2B5EF4-FFF2-40B4-BE49-F238E27FC236}">
                <a16:creationId xmlns:a16="http://schemas.microsoft.com/office/drawing/2014/main" id="{6DEC6495-C1FC-50DB-978B-F7E8D1C833D3}"/>
              </a:ext>
            </a:extLst>
          </p:cNvPr>
          <p:cNvSpPr>
            <a:spLocks noGrp="1"/>
          </p:cNvSpPr>
          <p:nvPr>
            <p:ph idx="1"/>
          </p:nvPr>
        </p:nvSpPr>
        <p:spPr/>
        <p:txBody>
          <a:bodyPr/>
          <a:lstStyle/>
          <a:p>
            <a:pPr marL="0" indent="0" algn="l">
              <a:buNone/>
            </a:pPr>
            <a:endParaRPr lang="en-IN" b="1" i="0" u="none" strike="noStrike" dirty="0">
              <a:solidFill>
                <a:srgbClr val="000000"/>
              </a:solidFill>
              <a:effectLst/>
            </a:endParaRPr>
          </a:p>
          <a:p>
            <a:pPr marL="0" indent="0" algn="l">
              <a:buNone/>
            </a:pPr>
            <a:r>
              <a:rPr lang="en-IN" b="0" i="0" u="none" strike="noStrike" dirty="0">
                <a:solidFill>
                  <a:srgbClr val="000000"/>
                </a:solidFill>
                <a:effectLst/>
              </a:rPr>
              <a:t>	Data collection is the process of gathering and measuring information from various sources to get a complete picture of a specific topic. The two main types of data collection are primary and secondary.</a:t>
            </a:r>
          </a:p>
          <a:p>
            <a:pPr algn="l">
              <a:buFont typeface="Arial" panose="020B0604020202020204" pitchFamily="34" charset="0"/>
              <a:buChar char="•"/>
            </a:pPr>
            <a:r>
              <a:rPr lang="en-IN" b="1" i="0" u="none" strike="noStrike" dirty="0">
                <a:solidFill>
                  <a:srgbClr val="7030A0"/>
                </a:solidFill>
                <a:effectLst/>
              </a:rPr>
              <a:t>Primary Data Collection</a:t>
            </a:r>
            <a:r>
              <a:rPr lang="en-IN" b="0" i="0" u="none" strike="noStrike" dirty="0">
                <a:solidFill>
                  <a:srgbClr val="7030A0"/>
                </a:solidFill>
                <a:effectLst/>
              </a:rPr>
              <a:t>:</a:t>
            </a:r>
            <a:r>
              <a:rPr lang="en-IN" b="0" i="0" u="none" strike="noStrike" dirty="0">
                <a:solidFill>
                  <a:srgbClr val="000000"/>
                </a:solidFill>
                <a:effectLst/>
              </a:rPr>
              <a:t> This is the process of collecting original, firsthand data specifically for your research purpose.</a:t>
            </a:r>
          </a:p>
          <a:p>
            <a:pPr algn="l">
              <a:buFont typeface="Arial" panose="020B0604020202020204" pitchFamily="34" charset="0"/>
              <a:buChar char="•"/>
            </a:pPr>
            <a:r>
              <a:rPr lang="en-IN" b="1" i="0" u="none" strike="noStrike" dirty="0">
                <a:solidFill>
                  <a:srgbClr val="7030A0"/>
                </a:solidFill>
                <a:effectLst/>
              </a:rPr>
              <a:t>Secondary Data Collection</a:t>
            </a:r>
            <a:r>
              <a:rPr lang="en-IN" b="0" i="0" u="none" strike="noStrike" dirty="0">
                <a:solidFill>
                  <a:srgbClr val="7030A0"/>
                </a:solidFill>
                <a:effectLst/>
              </a:rPr>
              <a:t>:</a:t>
            </a:r>
            <a:r>
              <a:rPr lang="en-IN" b="0" i="0" u="none" strike="noStrike" dirty="0">
                <a:solidFill>
                  <a:srgbClr val="000000"/>
                </a:solidFill>
                <a:effectLst/>
              </a:rPr>
              <a:t> This involves using data that has already been collected and published by someone else for a different purpose.</a:t>
            </a:r>
          </a:p>
          <a:p>
            <a:pPr marL="0" indent="0">
              <a:buNone/>
            </a:pPr>
            <a:endParaRPr lang="en-US" dirty="0"/>
          </a:p>
        </p:txBody>
      </p:sp>
    </p:spTree>
    <p:extLst>
      <p:ext uri="{BB962C8B-B14F-4D97-AF65-F5344CB8AC3E}">
        <p14:creationId xmlns:p14="http://schemas.microsoft.com/office/powerpoint/2010/main" val="2105291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A18B-8BB1-C103-9FCB-78FF6A4CC041}"/>
              </a:ext>
            </a:extLst>
          </p:cNvPr>
          <p:cNvSpPr>
            <a:spLocks noGrp="1"/>
          </p:cNvSpPr>
          <p:nvPr>
            <p:ph type="title"/>
          </p:nvPr>
        </p:nvSpPr>
        <p:spPr/>
        <p:txBody>
          <a:bodyPr/>
          <a:lstStyle/>
          <a:p>
            <a:r>
              <a:rPr lang="en-IN" b="1" i="0" u="none" strike="noStrike" dirty="0">
                <a:solidFill>
                  <a:srgbClr val="FF0000"/>
                </a:solidFill>
                <a:effectLst/>
              </a:rPr>
              <a:t>Primary Data Collection</a:t>
            </a:r>
            <a:r>
              <a:rPr lang="en-IN" b="0" i="0" u="none" strike="noStrike" dirty="0">
                <a:solidFill>
                  <a:srgbClr val="FF0000"/>
                </a:solidFill>
                <a:effectLst/>
              </a:rPr>
              <a:t>:</a:t>
            </a:r>
            <a:endParaRPr lang="en-US" dirty="0">
              <a:solidFill>
                <a:srgbClr val="FF0000"/>
              </a:solidFill>
            </a:endParaRPr>
          </a:p>
        </p:txBody>
      </p:sp>
      <p:sp>
        <p:nvSpPr>
          <p:cNvPr id="3" name="Content Placeholder 2">
            <a:extLst>
              <a:ext uri="{FF2B5EF4-FFF2-40B4-BE49-F238E27FC236}">
                <a16:creationId xmlns:a16="http://schemas.microsoft.com/office/drawing/2014/main" id="{003F42BB-D3C2-A157-7DE1-1DFDD7EEFF8B}"/>
              </a:ext>
            </a:extLst>
          </p:cNvPr>
          <p:cNvSpPr>
            <a:spLocks noGrp="1"/>
          </p:cNvSpPr>
          <p:nvPr>
            <p:ph idx="1"/>
          </p:nvPr>
        </p:nvSpPr>
        <p:spPr>
          <a:xfrm>
            <a:off x="838200" y="1825624"/>
            <a:ext cx="10515600" cy="5032375"/>
          </a:xfrm>
        </p:spPr>
        <p:txBody>
          <a:bodyPr>
            <a:normAutofit lnSpcReduction="10000"/>
          </a:bodyPr>
          <a:lstStyle/>
          <a:p>
            <a:r>
              <a:rPr lang="en-IN" b="1" dirty="0">
                <a:solidFill>
                  <a:srgbClr val="7030A0"/>
                </a:solidFill>
              </a:rPr>
              <a:t>Surveys and Questionnaires</a:t>
            </a:r>
            <a:r>
              <a:rPr lang="en-IN" dirty="0">
                <a:solidFill>
                  <a:srgbClr val="7030A0"/>
                </a:solidFill>
              </a:rPr>
              <a:t>:</a:t>
            </a:r>
            <a:r>
              <a:rPr lang="en-IN" dirty="0"/>
              <a:t> One of the most common methods, used to collect data by asking a series of questions to a group of people. This can be done online, in person, or by mail.</a:t>
            </a:r>
          </a:p>
          <a:p>
            <a:r>
              <a:rPr lang="en-IN" b="1" dirty="0">
                <a:solidFill>
                  <a:srgbClr val="7030A0"/>
                </a:solidFill>
              </a:rPr>
              <a:t>Interviews</a:t>
            </a:r>
            <a:r>
              <a:rPr lang="en-IN" dirty="0">
                <a:solidFill>
                  <a:srgbClr val="7030A0"/>
                </a:solidFill>
              </a:rPr>
              <a:t>:</a:t>
            </a:r>
            <a:r>
              <a:rPr lang="en-IN" dirty="0"/>
              <a:t> Involve direct, one-on-one conversations with individuals to gather in-depth, qualitative information about their opinions, experiences, or knowledge.</a:t>
            </a:r>
          </a:p>
          <a:p>
            <a:r>
              <a:rPr lang="en-IN" b="1" dirty="0">
                <a:solidFill>
                  <a:srgbClr val="7030A0"/>
                </a:solidFill>
              </a:rPr>
              <a:t>Observations</a:t>
            </a:r>
            <a:r>
              <a:rPr lang="en-IN" dirty="0">
                <a:solidFill>
                  <a:srgbClr val="7030A0"/>
                </a:solidFill>
              </a:rPr>
              <a:t>:</a:t>
            </a:r>
            <a:r>
              <a:rPr lang="en-IN" dirty="0"/>
              <a:t> The researcher observes and records behaviours or events as they naturally occur in a specific setting. This method is useful for studying human behaviour or processes.</a:t>
            </a:r>
          </a:p>
          <a:p>
            <a:r>
              <a:rPr lang="en-IN" b="1" dirty="0">
                <a:solidFill>
                  <a:srgbClr val="7030A0"/>
                </a:solidFill>
              </a:rPr>
              <a:t>Experiments</a:t>
            </a:r>
            <a:r>
              <a:rPr lang="en-IN" dirty="0">
                <a:solidFill>
                  <a:srgbClr val="7030A0"/>
                </a:solidFill>
              </a:rPr>
              <a:t>:</a:t>
            </a:r>
            <a:r>
              <a:rPr lang="en-IN" dirty="0"/>
              <a:t> A controlled method where researchers manipulate one or more variables to see how they affect others. This is common in scientific research to test hypotheses and establish cause-and-effect relationships</a:t>
            </a:r>
          </a:p>
          <a:p>
            <a:pPr marL="0" indent="0">
              <a:buNone/>
            </a:pPr>
            <a:endParaRPr lang="en-US" dirty="0"/>
          </a:p>
        </p:txBody>
      </p:sp>
    </p:spTree>
    <p:extLst>
      <p:ext uri="{BB962C8B-B14F-4D97-AF65-F5344CB8AC3E}">
        <p14:creationId xmlns:p14="http://schemas.microsoft.com/office/powerpoint/2010/main" val="283166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D59D-1804-0A5C-75D9-25AFFAABFBA4}"/>
              </a:ext>
            </a:extLst>
          </p:cNvPr>
          <p:cNvSpPr>
            <a:spLocks noGrp="1"/>
          </p:cNvSpPr>
          <p:nvPr>
            <p:ph type="title"/>
          </p:nvPr>
        </p:nvSpPr>
        <p:spPr/>
        <p:txBody>
          <a:bodyPr>
            <a:normAutofit/>
          </a:bodyPr>
          <a:lstStyle/>
          <a:p>
            <a:r>
              <a:rPr lang="en-IN" b="1" i="0" u="none" strike="noStrike" dirty="0">
                <a:solidFill>
                  <a:srgbClr val="FF0000"/>
                </a:solidFill>
                <a:effectLst/>
              </a:rPr>
              <a:t>Secondary Data Collection</a:t>
            </a:r>
            <a:r>
              <a:rPr lang="en-IN" b="0" i="0" u="none" strike="noStrike" dirty="0">
                <a:solidFill>
                  <a:srgbClr val="FF0000"/>
                </a:solidFill>
                <a:effectLst/>
              </a:rPr>
              <a:t>:</a:t>
            </a:r>
            <a:endParaRPr lang="en-US" dirty="0">
              <a:solidFill>
                <a:srgbClr val="FF0000"/>
              </a:solidFill>
            </a:endParaRPr>
          </a:p>
        </p:txBody>
      </p:sp>
      <p:sp>
        <p:nvSpPr>
          <p:cNvPr id="3" name="Content Placeholder 2">
            <a:extLst>
              <a:ext uri="{FF2B5EF4-FFF2-40B4-BE49-F238E27FC236}">
                <a16:creationId xmlns:a16="http://schemas.microsoft.com/office/drawing/2014/main" id="{1B018CBB-911F-3B49-6A12-187DF4C5BEDF}"/>
              </a:ext>
            </a:extLst>
          </p:cNvPr>
          <p:cNvSpPr>
            <a:spLocks noGrp="1"/>
          </p:cNvSpPr>
          <p:nvPr>
            <p:ph idx="1"/>
          </p:nvPr>
        </p:nvSpPr>
        <p:spPr/>
        <p:txBody>
          <a:bodyPr/>
          <a:lstStyle/>
          <a:p>
            <a:r>
              <a:rPr lang="en-IN" b="1" dirty="0">
                <a:solidFill>
                  <a:srgbClr val="7030A0"/>
                </a:solidFill>
              </a:rPr>
              <a:t>Published Sources</a:t>
            </a:r>
            <a:r>
              <a:rPr lang="en-IN" dirty="0"/>
              <a:t>: This includes data found in government publications (like census reports), academic journals, books, and public company records.</a:t>
            </a:r>
          </a:p>
          <a:p>
            <a:r>
              <a:rPr lang="en-IN" b="1" dirty="0">
                <a:solidFill>
                  <a:srgbClr val="7030A0"/>
                </a:solidFill>
              </a:rPr>
              <a:t>Internal Sources</a:t>
            </a:r>
            <a:r>
              <a:rPr lang="en-IN" dirty="0">
                <a:solidFill>
                  <a:srgbClr val="7030A0"/>
                </a:solidFill>
              </a:rPr>
              <a:t>:</a:t>
            </a:r>
            <a:r>
              <a:rPr lang="en-IN" dirty="0"/>
              <a:t> This refers to data that is already within an organization, such as sales records, customer transaction data, and employee reports.</a:t>
            </a:r>
          </a:p>
          <a:p>
            <a:r>
              <a:rPr lang="en-IN" b="1" dirty="0">
                <a:solidFill>
                  <a:srgbClr val="7030A0"/>
                </a:solidFill>
              </a:rPr>
              <a:t>External Sources</a:t>
            </a:r>
            <a:r>
              <a:rPr lang="en-IN" dirty="0">
                <a:solidFill>
                  <a:srgbClr val="7030A0"/>
                </a:solidFill>
              </a:rPr>
              <a:t>:</a:t>
            </a:r>
            <a:r>
              <a:rPr lang="en-IN" dirty="0"/>
              <a:t> This includes data from third-party sources, like market research reports, professional organizations, and trade publications.</a:t>
            </a:r>
          </a:p>
          <a:p>
            <a:pPr marL="0" indent="0">
              <a:buNone/>
            </a:pPr>
            <a:r>
              <a:rPr lang="en-US" dirty="0">
                <a:hlinkClick r:id="rId2"/>
              </a:rPr>
              <a:t>https://youtu.be/OeF93Q8gPsM</a:t>
            </a:r>
            <a:r>
              <a:rPr lang="en-US" dirty="0"/>
              <a:t> </a:t>
            </a:r>
          </a:p>
          <a:p>
            <a:pPr marL="0" indent="0">
              <a:buNone/>
            </a:pPr>
            <a:endParaRPr lang="en-US" dirty="0"/>
          </a:p>
        </p:txBody>
      </p:sp>
    </p:spTree>
    <p:extLst>
      <p:ext uri="{BB962C8B-B14F-4D97-AF65-F5344CB8AC3E}">
        <p14:creationId xmlns:p14="http://schemas.microsoft.com/office/powerpoint/2010/main" val="1178234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D2D7-32B5-E6EF-70B6-BDFC097EF71A}"/>
              </a:ext>
            </a:extLst>
          </p:cNvPr>
          <p:cNvSpPr>
            <a:spLocks noGrp="1"/>
          </p:cNvSpPr>
          <p:nvPr>
            <p:ph type="title"/>
          </p:nvPr>
        </p:nvSpPr>
        <p:spPr/>
        <p:txBody>
          <a:bodyPr/>
          <a:lstStyle/>
          <a:p>
            <a:r>
              <a:rPr lang="en-IN" b="0" i="0" u="none" strike="noStrike" dirty="0">
                <a:solidFill>
                  <a:srgbClr val="C00000"/>
                </a:solidFill>
                <a:effectLst/>
                <a:latin typeface="-webkit-standard"/>
              </a:rPr>
              <a:t>General Concepts</a:t>
            </a:r>
            <a:endParaRPr lang="en-US" dirty="0">
              <a:solidFill>
                <a:srgbClr val="C00000"/>
              </a:solidFill>
            </a:endParaRPr>
          </a:p>
        </p:txBody>
      </p:sp>
      <p:sp>
        <p:nvSpPr>
          <p:cNvPr id="3" name="Content Placeholder 2">
            <a:extLst>
              <a:ext uri="{FF2B5EF4-FFF2-40B4-BE49-F238E27FC236}">
                <a16:creationId xmlns:a16="http://schemas.microsoft.com/office/drawing/2014/main" id="{6EA897D9-EA3C-93A2-90C1-1D06FF880071}"/>
              </a:ext>
            </a:extLst>
          </p:cNvPr>
          <p:cNvSpPr>
            <a:spLocks noGrp="1"/>
          </p:cNvSpPr>
          <p:nvPr>
            <p:ph idx="1"/>
          </p:nvPr>
        </p:nvSpPr>
        <p:spPr>
          <a:xfrm>
            <a:off x="121920" y="1825624"/>
            <a:ext cx="11716512" cy="4770247"/>
          </a:xfrm>
        </p:spPr>
        <p:txBody>
          <a:bodyPr>
            <a:normAutofit/>
          </a:bodyPr>
          <a:lstStyle/>
          <a:p>
            <a:pPr marL="0" indent="0" algn="l">
              <a:buNone/>
            </a:pPr>
            <a:r>
              <a:rPr lang="en-IN" b="1" i="0" u="none" strike="noStrike" dirty="0">
                <a:solidFill>
                  <a:srgbClr val="0070C0"/>
                </a:solidFill>
                <a:effectLst/>
              </a:rPr>
              <a:t>Que1: What is statistics?</a:t>
            </a:r>
            <a:r>
              <a:rPr lang="en-IN" b="0" i="0" u="none" strike="noStrike" dirty="0">
                <a:solidFill>
                  <a:srgbClr val="000000"/>
                </a:solidFill>
                <a:effectLst/>
              </a:rPr>
              <a:t> </a:t>
            </a:r>
          </a:p>
          <a:p>
            <a:pPr marL="0" indent="0" algn="l">
              <a:buNone/>
            </a:pPr>
            <a:r>
              <a:rPr lang="en-IN" b="1" i="0" u="none" strike="noStrike" dirty="0">
                <a:solidFill>
                  <a:srgbClr val="000000"/>
                </a:solidFill>
                <a:effectLst/>
              </a:rPr>
              <a:t>Ans:</a:t>
            </a:r>
            <a:r>
              <a:rPr lang="en-IN" b="0" i="0" u="none" strike="noStrike" dirty="0">
                <a:solidFill>
                  <a:srgbClr val="000000"/>
                </a:solidFill>
                <a:effectLst/>
              </a:rPr>
              <a:t> Statistics is the science of collecting, </a:t>
            </a:r>
            <a:r>
              <a:rPr lang="en-IN" b="0" i="0" u="none" strike="noStrike" dirty="0" err="1">
                <a:solidFill>
                  <a:srgbClr val="000000"/>
                </a:solidFill>
                <a:effectLst/>
              </a:rPr>
              <a:t>analyzing</a:t>
            </a:r>
            <a:r>
              <a:rPr lang="en-IN" b="0" i="0" u="none" strike="noStrike" dirty="0">
                <a:solidFill>
                  <a:srgbClr val="000000"/>
                </a:solidFill>
                <a:effectLst/>
              </a:rPr>
              <a:t>, interpreting, and presenting data. It helps us make sense of information and draw conclusions about a larger population based on a smaller sample.</a:t>
            </a:r>
          </a:p>
          <a:p>
            <a:pPr marL="0" indent="0" algn="l">
              <a:buNone/>
            </a:pPr>
            <a:r>
              <a:rPr lang="en-IN" b="1" i="0" u="none" strike="noStrike" dirty="0">
                <a:solidFill>
                  <a:srgbClr val="0070C0"/>
                </a:solidFill>
                <a:effectLst/>
              </a:rPr>
              <a:t>Que2:What is the main difference between qualitative and quantitative data?</a:t>
            </a:r>
            <a:r>
              <a:rPr lang="en-IN" b="0" i="0" u="none" strike="noStrike" dirty="0">
                <a:solidFill>
                  <a:srgbClr val="0070C0"/>
                </a:solidFill>
                <a:effectLst/>
              </a:rPr>
              <a:t> </a:t>
            </a:r>
          </a:p>
          <a:p>
            <a:pPr marL="0" indent="0" algn="l">
              <a:buNone/>
            </a:pPr>
            <a:r>
              <a:rPr lang="en-IN" b="1" i="0" u="none" strike="noStrike" dirty="0">
                <a:solidFill>
                  <a:srgbClr val="000000"/>
                </a:solidFill>
                <a:effectLst/>
              </a:rPr>
              <a:t>Ans:</a:t>
            </a:r>
            <a:r>
              <a:rPr lang="en-IN" b="0" i="0" u="none" strike="noStrike" dirty="0">
                <a:solidFill>
                  <a:srgbClr val="000000"/>
                </a:solidFill>
                <a:effectLst/>
              </a:rPr>
              <a:t> </a:t>
            </a:r>
            <a:r>
              <a:rPr lang="en-IN" b="1" i="0" u="none" strike="noStrike" dirty="0">
                <a:solidFill>
                  <a:srgbClr val="000000"/>
                </a:solidFill>
                <a:effectLst/>
              </a:rPr>
              <a:t>Qualitative data</a:t>
            </a:r>
            <a:r>
              <a:rPr lang="en-IN" b="0" i="0" u="none" strike="noStrike" dirty="0">
                <a:solidFill>
                  <a:srgbClr val="000000"/>
                </a:solidFill>
                <a:effectLst/>
              </a:rPr>
              <a:t> is non-numerical and describes characteristics (like </a:t>
            </a:r>
            <a:r>
              <a:rPr lang="en-IN" b="0" i="0" u="none" strike="noStrike" dirty="0" err="1">
                <a:solidFill>
                  <a:srgbClr val="000000"/>
                </a:solidFill>
                <a:effectLst/>
              </a:rPr>
              <a:t>colors</a:t>
            </a:r>
            <a:r>
              <a:rPr lang="en-IN" b="0" i="0" u="none" strike="noStrike" dirty="0">
                <a:solidFill>
                  <a:srgbClr val="000000"/>
                </a:solidFill>
                <a:effectLst/>
              </a:rPr>
              <a:t> or opinions), </a:t>
            </a:r>
          </a:p>
          <a:p>
            <a:pPr marL="0" indent="0" algn="l">
              <a:buNone/>
            </a:pPr>
            <a:r>
              <a:rPr lang="en-IN" b="0" i="0" u="none" strike="noStrike" dirty="0">
                <a:solidFill>
                  <a:srgbClr val="000000"/>
                </a:solidFill>
                <a:effectLst/>
              </a:rPr>
              <a:t>while </a:t>
            </a:r>
            <a:r>
              <a:rPr lang="en-IN" b="1" i="0" u="none" strike="noStrike" dirty="0">
                <a:solidFill>
                  <a:srgbClr val="000000"/>
                </a:solidFill>
                <a:effectLst/>
              </a:rPr>
              <a:t>quantitative data</a:t>
            </a:r>
            <a:r>
              <a:rPr lang="en-IN" b="0" i="0" u="none" strike="noStrike" dirty="0">
                <a:solidFill>
                  <a:srgbClr val="000000"/>
                </a:solidFill>
                <a:effectLst/>
              </a:rPr>
              <a:t> is numerical and represents counts or measurements (like height or temperature).</a:t>
            </a:r>
          </a:p>
          <a:p>
            <a:pPr marL="0" indent="0">
              <a:buNone/>
            </a:pPr>
            <a:endParaRPr lang="en-US" dirty="0"/>
          </a:p>
        </p:txBody>
      </p:sp>
    </p:spTree>
    <p:extLst>
      <p:ext uri="{BB962C8B-B14F-4D97-AF65-F5344CB8AC3E}">
        <p14:creationId xmlns:p14="http://schemas.microsoft.com/office/powerpoint/2010/main" val="4035602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FFE32-E27E-D5F2-DE3A-7A50BEB896EC}"/>
              </a:ext>
            </a:extLst>
          </p:cNvPr>
          <p:cNvSpPr>
            <a:spLocks noGrp="1"/>
          </p:cNvSpPr>
          <p:nvPr>
            <p:ph type="title"/>
          </p:nvPr>
        </p:nvSpPr>
        <p:spPr/>
        <p:txBody>
          <a:bodyPr/>
          <a:lstStyle/>
          <a:p>
            <a:r>
              <a:rPr lang="en-IN" b="0" i="0" u="none" strike="noStrike" dirty="0">
                <a:solidFill>
                  <a:srgbClr val="C00000"/>
                </a:solidFill>
                <a:effectLst/>
                <a:latin typeface="-webkit-standard"/>
              </a:rPr>
              <a:t>Scope and Limitations</a:t>
            </a:r>
            <a:endParaRPr lang="en-US" dirty="0">
              <a:solidFill>
                <a:srgbClr val="C00000"/>
              </a:solidFill>
            </a:endParaRPr>
          </a:p>
        </p:txBody>
      </p:sp>
      <p:sp>
        <p:nvSpPr>
          <p:cNvPr id="3" name="Content Placeholder 2">
            <a:extLst>
              <a:ext uri="{FF2B5EF4-FFF2-40B4-BE49-F238E27FC236}">
                <a16:creationId xmlns:a16="http://schemas.microsoft.com/office/drawing/2014/main" id="{CBD2FCB5-1C9E-E541-D6C2-459950AC0543}"/>
              </a:ext>
            </a:extLst>
          </p:cNvPr>
          <p:cNvSpPr>
            <a:spLocks noGrp="1"/>
          </p:cNvSpPr>
          <p:nvPr>
            <p:ph idx="1"/>
          </p:nvPr>
        </p:nvSpPr>
        <p:spPr/>
        <p:txBody>
          <a:bodyPr/>
          <a:lstStyle/>
          <a:p>
            <a:pPr marL="0" indent="0" algn="l">
              <a:buNone/>
            </a:pPr>
            <a:r>
              <a:rPr lang="en-IN" b="1" i="0" u="none" strike="noStrike" dirty="0">
                <a:solidFill>
                  <a:srgbClr val="0070C0"/>
                </a:solidFill>
                <a:effectLst/>
              </a:rPr>
              <a:t>Que3: What are two key applications of statistics in the real world?</a:t>
            </a:r>
            <a:endParaRPr lang="en-IN" dirty="0">
              <a:solidFill>
                <a:srgbClr val="000000"/>
              </a:solidFill>
            </a:endParaRPr>
          </a:p>
          <a:p>
            <a:pPr marL="0" indent="0" algn="l">
              <a:buNone/>
            </a:pPr>
            <a:r>
              <a:rPr lang="en-IN" b="1" i="0" u="none" strike="noStrike" dirty="0">
                <a:solidFill>
                  <a:srgbClr val="000000"/>
                </a:solidFill>
                <a:effectLst/>
              </a:rPr>
              <a:t>Ans:</a:t>
            </a:r>
            <a:r>
              <a:rPr lang="en-IN" b="0" i="0" u="none" strike="noStrike" dirty="0">
                <a:solidFill>
                  <a:srgbClr val="000000"/>
                </a:solidFill>
                <a:effectLst/>
              </a:rPr>
              <a:t> Statistics is used in:</a:t>
            </a:r>
          </a:p>
          <a:p>
            <a:pPr algn="l">
              <a:buFont typeface="+mj-lt"/>
              <a:buAutoNum type="arabicPeriod"/>
            </a:pPr>
            <a:r>
              <a:rPr lang="en-IN" b="1" i="0" u="none" strike="noStrike" dirty="0">
                <a:solidFill>
                  <a:srgbClr val="000000"/>
                </a:solidFill>
                <a:effectLst/>
              </a:rPr>
              <a:t>Business</a:t>
            </a:r>
            <a:r>
              <a:rPr lang="en-IN" b="0" i="0" u="none" strike="noStrike" dirty="0">
                <a:solidFill>
                  <a:srgbClr val="000000"/>
                </a:solidFill>
                <a:effectLst/>
              </a:rPr>
              <a:t> to forecast sales and </a:t>
            </a:r>
            <a:r>
              <a:rPr lang="en-IN" b="0" i="0" u="none" strike="noStrike" dirty="0" err="1">
                <a:solidFill>
                  <a:srgbClr val="000000"/>
                </a:solidFill>
                <a:effectLst/>
              </a:rPr>
              <a:t>analyze</a:t>
            </a:r>
            <a:r>
              <a:rPr lang="en-IN" b="0" i="0" u="none" strike="noStrike" dirty="0">
                <a:solidFill>
                  <a:srgbClr val="000000"/>
                </a:solidFill>
                <a:effectLst/>
              </a:rPr>
              <a:t> market trends.</a:t>
            </a:r>
          </a:p>
          <a:p>
            <a:pPr algn="l">
              <a:buFont typeface="+mj-lt"/>
              <a:buAutoNum type="arabicPeriod"/>
            </a:pPr>
            <a:r>
              <a:rPr lang="en-IN" b="1" i="0" u="none" strike="noStrike" dirty="0">
                <a:solidFill>
                  <a:srgbClr val="000000"/>
                </a:solidFill>
                <a:effectLst/>
              </a:rPr>
              <a:t>Medicine</a:t>
            </a:r>
            <a:r>
              <a:rPr lang="en-IN" b="0" i="0" u="none" strike="noStrike" dirty="0">
                <a:solidFill>
                  <a:srgbClr val="000000"/>
                </a:solidFill>
                <a:effectLst/>
              </a:rPr>
              <a:t> to test the effectiveness of new drugs through clinical trials.</a:t>
            </a:r>
          </a:p>
          <a:p>
            <a:pPr marL="0" indent="0" algn="l">
              <a:buNone/>
            </a:pPr>
            <a:r>
              <a:rPr lang="en-IN" b="1" i="0" u="none" strike="noStrike" dirty="0">
                <a:solidFill>
                  <a:srgbClr val="0070C0"/>
                </a:solidFill>
                <a:effectLst/>
              </a:rPr>
              <a:t>Que4: What is a major limitation of statistics?</a:t>
            </a:r>
            <a:r>
              <a:rPr lang="en-IN" b="0" i="0" u="none" strike="noStrike" dirty="0">
                <a:solidFill>
                  <a:srgbClr val="000000"/>
                </a:solidFill>
                <a:effectLst/>
              </a:rPr>
              <a:t> </a:t>
            </a:r>
          </a:p>
          <a:p>
            <a:pPr marL="0" indent="0" algn="l">
              <a:buNone/>
            </a:pPr>
            <a:r>
              <a:rPr lang="en-IN" b="1" i="0" u="none" strike="noStrike" dirty="0">
                <a:solidFill>
                  <a:srgbClr val="000000"/>
                </a:solidFill>
                <a:effectLst/>
              </a:rPr>
              <a:t>Ans:</a:t>
            </a:r>
            <a:r>
              <a:rPr lang="en-IN" b="0" i="0" u="none" strike="noStrike" dirty="0">
                <a:solidFill>
                  <a:srgbClr val="000000"/>
                </a:solidFill>
                <a:effectLst/>
              </a:rPr>
              <a:t> A major limitation is that statistical conclusions are based on averages and may not apply to any individual case. It also cannot </a:t>
            </a:r>
            <a:r>
              <a:rPr lang="en-IN" b="0" i="0" u="none" strike="noStrike" dirty="0" err="1">
                <a:solidFill>
                  <a:srgbClr val="000000"/>
                </a:solidFill>
                <a:effectLst/>
              </a:rPr>
              <a:t>analyze</a:t>
            </a:r>
            <a:r>
              <a:rPr lang="en-IN" b="0" i="0" u="none" strike="noStrike" dirty="0">
                <a:solidFill>
                  <a:srgbClr val="000000"/>
                </a:solidFill>
                <a:effectLst/>
              </a:rPr>
              <a:t> subjective qualities unless they are converted into numbers.</a:t>
            </a:r>
          </a:p>
          <a:p>
            <a:pPr marL="0" indent="0">
              <a:buNone/>
            </a:pPr>
            <a:endParaRPr lang="en-US" dirty="0"/>
          </a:p>
        </p:txBody>
      </p:sp>
    </p:spTree>
    <p:extLst>
      <p:ext uri="{BB962C8B-B14F-4D97-AF65-F5344CB8AC3E}">
        <p14:creationId xmlns:p14="http://schemas.microsoft.com/office/powerpoint/2010/main" val="3626592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CDCDC-BCAF-C6D4-68C6-8C4DEC61B0BF}"/>
              </a:ext>
            </a:extLst>
          </p:cNvPr>
          <p:cNvSpPr>
            <a:spLocks noGrp="1"/>
          </p:cNvSpPr>
          <p:nvPr>
            <p:ph type="title"/>
          </p:nvPr>
        </p:nvSpPr>
        <p:spPr/>
        <p:txBody>
          <a:bodyPr/>
          <a:lstStyle/>
          <a:p>
            <a:pPr algn="ctr"/>
            <a:r>
              <a:rPr lang="en-IN" b="0" i="0" u="none" strike="noStrike" dirty="0">
                <a:solidFill>
                  <a:srgbClr val="C00000"/>
                </a:solidFill>
                <a:effectLst/>
                <a:latin typeface="-webkit-standard"/>
              </a:rPr>
              <a:t>Scope and Importance of Statistics</a:t>
            </a:r>
            <a:endParaRPr lang="en-US" dirty="0">
              <a:solidFill>
                <a:srgbClr val="C00000"/>
              </a:solidFill>
            </a:endParaRPr>
          </a:p>
        </p:txBody>
      </p:sp>
      <p:sp>
        <p:nvSpPr>
          <p:cNvPr id="3" name="Content Placeholder 2">
            <a:extLst>
              <a:ext uri="{FF2B5EF4-FFF2-40B4-BE49-F238E27FC236}">
                <a16:creationId xmlns:a16="http://schemas.microsoft.com/office/drawing/2014/main" id="{82FCBF53-C28E-7F6C-F5EF-E750993764BC}"/>
              </a:ext>
            </a:extLst>
          </p:cNvPr>
          <p:cNvSpPr>
            <a:spLocks noGrp="1"/>
          </p:cNvSpPr>
          <p:nvPr>
            <p:ph idx="1"/>
          </p:nvPr>
        </p:nvSpPr>
        <p:spPr/>
        <p:txBody>
          <a:bodyPr/>
          <a:lstStyle/>
          <a:p>
            <a:pPr marL="0" indent="0">
              <a:buNone/>
            </a:pPr>
            <a:r>
              <a:rPr lang="en-IN" b="0" i="0" u="none" strike="noStrike" dirty="0">
                <a:solidFill>
                  <a:srgbClr val="000000"/>
                </a:solidFill>
                <a:effectLst/>
              </a:rPr>
              <a:t>	</a:t>
            </a:r>
          </a:p>
          <a:p>
            <a:pPr marL="0" indent="0">
              <a:buNone/>
            </a:pPr>
            <a:r>
              <a:rPr lang="en-IN" dirty="0">
                <a:solidFill>
                  <a:srgbClr val="000000"/>
                </a:solidFill>
              </a:rPr>
              <a:t>	</a:t>
            </a:r>
            <a:r>
              <a:rPr lang="en-IN" b="0" i="0" u="none" strike="noStrike" dirty="0">
                <a:solidFill>
                  <a:srgbClr val="000000"/>
                </a:solidFill>
                <a:effectLst/>
              </a:rPr>
              <a:t>Statistics is a branch of mathematics that deals with the collection, analysis, interpretation, and presentation of data.</a:t>
            </a:r>
            <a:r>
              <a:rPr lang="en-IN" b="0" i="0" u="none" strike="noStrike" dirty="0">
                <a:solidFill>
                  <a:srgbClr val="000000"/>
                </a:solidFill>
                <a:effectLst/>
                <a:latin typeface="-webkit-standard"/>
              </a:rPr>
              <a:t> </a:t>
            </a:r>
            <a:r>
              <a:rPr lang="en-IN" b="0" i="0" u="none" strike="noStrike" dirty="0">
                <a:solidFill>
                  <a:srgbClr val="000000"/>
                </a:solidFill>
                <a:effectLst/>
              </a:rPr>
              <a:t>It provides the tools and methods necessary to make sense of large amounts of information and draw meaningful conclusions.</a:t>
            </a:r>
            <a:r>
              <a:rPr lang="en-IN" b="0" i="0" u="none" strike="noStrike" dirty="0">
                <a:solidFill>
                  <a:srgbClr val="000000"/>
                </a:solidFill>
                <a:effectLst/>
                <a:latin typeface="-webkit-standard"/>
              </a:rPr>
              <a:t> </a:t>
            </a:r>
            <a:r>
              <a:rPr lang="en-IN" b="0" i="0" u="none" strike="noStrike" dirty="0">
                <a:solidFill>
                  <a:srgbClr val="000000"/>
                </a:solidFill>
                <a:effectLst/>
              </a:rPr>
              <a:t>Its scope is vast, and its applications are found in nearly every field of study.</a:t>
            </a:r>
            <a:endParaRPr lang="en-IN" dirty="0"/>
          </a:p>
          <a:p>
            <a:pPr marL="0" indent="0">
              <a:buNone/>
            </a:pPr>
            <a:endParaRPr lang="en-US" dirty="0"/>
          </a:p>
        </p:txBody>
      </p:sp>
    </p:spTree>
    <p:extLst>
      <p:ext uri="{BB962C8B-B14F-4D97-AF65-F5344CB8AC3E}">
        <p14:creationId xmlns:p14="http://schemas.microsoft.com/office/powerpoint/2010/main" val="1431208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9F-12B6-DE51-6E58-1023C8778A41}"/>
              </a:ext>
            </a:extLst>
          </p:cNvPr>
          <p:cNvSpPr>
            <a:spLocks noGrp="1"/>
          </p:cNvSpPr>
          <p:nvPr>
            <p:ph type="title"/>
          </p:nvPr>
        </p:nvSpPr>
        <p:spPr/>
        <p:txBody>
          <a:bodyPr/>
          <a:lstStyle/>
          <a:p>
            <a:r>
              <a:rPr lang="en-IN" b="0" i="0" u="none" strike="noStrike" dirty="0">
                <a:solidFill>
                  <a:srgbClr val="C00000"/>
                </a:solidFill>
                <a:effectLst/>
                <a:latin typeface="-webkit-standard"/>
              </a:rPr>
              <a:t>Data Types and Collection</a:t>
            </a:r>
            <a:endParaRPr lang="en-US" dirty="0">
              <a:solidFill>
                <a:srgbClr val="C00000"/>
              </a:solidFill>
            </a:endParaRPr>
          </a:p>
        </p:txBody>
      </p:sp>
      <p:sp>
        <p:nvSpPr>
          <p:cNvPr id="3" name="Content Placeholder 2">
            <a:extLst>
              <a:ext uri="{FF2B5EF4-FFF2-40B4-BE49-F238E27FC236}">
                <a16:creationId xmlns:a16="http://schemas.microsoft.com/office/drawing/2014/main" id="{D569B755-DCD3-E857-22BD-DCD9DA01E841}"/>
              </a:ext>
            </a:extLst>
          </p:cNvPr>
          <p:cNvSpPr>
            <a:spLocks noGrp="1"/>
          </p:cNvSpPr>
          <p:nvPr>
            <p:ph idx="1"/>
          </p:nvPr>
        </p:nvSpPr>
        <p:spPr>
          <a:xfrm>
            <a:off x="838200" y="1365504"/>
            <a:ext cx="10515600" cy="5291328"/>
          </a:xfrm>
        </p:spPr>
        <p:txBody>
          <a:bodyPr/>
          <a:lstStyle/>
          <a:p>
            <a:pPr marL="0" indent="0" algn="l">
              <a:buNone/>
            </a:pPr>
            <a:r>
              <a:rPr lang="en-IN" b="1" i="0" u="none" strike="noStrike" dirty="0">
                <a:solidFill>
                  <a:srgbClr val="0070C0"/>
                </a:solidFill>
                <a:effectLst/>
              </a:rPr>
              <a:t>Que5: What is the difference between discrete and continuous data?</a:t>
            </a:r>
          </a:p>
          <a:p>
            <a:pPr marL="0" indent="0" algn="l">
              <a:buNone/>
            </a:pPr>
            <a:r>
              <a:rPr lang="en-IN" b="0" i="0" u="none" strike="noStrike" dirty="0">
                <a:solidFill>
                  <a:srgbClr val="000000"/>
                </a:solidFill>
                <a:effectLst/>
              </a:rPr>
              <a:t> </a:t>
            </a:r>
            <a:r>
              <a:rPr lang="en-IN" b="1" i="0" u="none" strike="noStrike" dirty="0">
                <a:solidFill>
                  <a:srgbClr val="000000"/>
                </a:solidFill>
                <a:effectLst/>
              </a:rPr>
              <a:t>Ans:</a:t>
            </a:r>
            <a:r>
              <a:rPr lang="en-IN" b="0" i="0" u="none" strike="noStrike" dirty="0">
                <a:solidFill>
                  <a:srgbClr val="000000"/>
                </a:solidFill>
                <a:effectLst/>
              </a:rPr>
              <a:t> </a:t>
            </a:r>
            <a:r>
              <a:rPr lang="en-IN" b="1" i="0" u="none" strike="noStrike" dirty="0">
                <a:solidFill>
                  <a:srgbClr val="000000"/>
                </a:solidFill>
                <a:effectLst/>
              </a:rPr>
              <a:t>Discrete data</a:t>
            </a:r>
            <a:r>
              <a:rPr lang="en-IN" b="0" i="0" u="none" strike="noStrike" dirty="0">
                <a:solidFill>
                  <a:srgbClr val="000000"/>
                </a:solidFill>
                <a:effectLst/>
              </a:rPr>
              <a:t> consists of whole numbers that are counted (e.g., number of students). </a:t>
            </a:r>
          </a:p>
          <a:p>
            <a:pPr marL="0" indent="0" algn="l">
              <a:buNone/>
            </a:pPr>
            <a:r>
              <a:rPr lang="en-IN" b="1" i="0" u="none" strike="noStrike" dirty="0">
                <a:solidFill>
                  <a:srgbClr val="000000"/>
                </a:solidFill>
                <a:effectLst/>
              </a:rPr>
              <a:t>Continuous data</a:t>
            </a:r>
            <a:r>
              <a:rPr lang="en-IN" b="0" i="0" u="none" strike="noStrike" dirty="0">
                <a:solidFill>
                  <a:srgbClr val="000000"/>
                </a:solidFill>
                <a:effectLst/>
              </a:rPr>
              <a:t> can take any value within a range and is measured (e.g., a person's height).</a:t>
            </a:r>
          </a:p>
          <a:p>
            <a:pPr marL="0" indent="0" algn="l">
              <a:buNone/>
            </a:pPr>
            <a:r>
              <a:rPr lang="en-IN" b="1" i="0" u="none" strike="noStrike" dirty="0">
                <a:solidFill>
                  <a:srgbClr val="0070C0"/>
                </a:solidFill>
                <a:effectLst/>
              </a:rPr>
              <a:t>Que6: What is the difference between primary and secondary data collection?</a:t>
            </a:r>
            <a:r>
              <a:rPr lang="en-IN" b="0" i="0" u="none" strike="noStrike" dirty="0">
                <a:solidFill>
                  <a:srgbClr val="0070C0"/>
                </a:solidFill>
                <a:effectLst/>
              </a:rPr>
              <a:t> </a:t>
            </a:r>
          </a:p>
          <a:p>
            <a:pPr marL="0" indent="0" algn="l">
              <a:buNone/>
            </a:pPr>
            <a:r>
              <a:rPr lang="en-IN" b="1" i="0" u="none" strike="noStrike" dirty="0">
                <a:solidFill>
                  <a:srgbClr val="000000"/>
                </a:solidFill>
                <a:effectLst/>
              </a:rPr>
              <a:t>Ans:</a:t>
            </a:r>
            <a:r>
              <a:rPr lang="en-IN" b="0" i="0" u="none" strike="noStrike" dirty="0">
                <a:solidFill>
                  <a:srgbClr val="000000"/>
                </a:solidFill>
                <a:effectLst/>
              </a:rPr>
              <a:t> </a:t>
            </a:r>
            <a:r>
              <a:rPr lang="en-IN" b="1" i="0" u="none" strike="noStrike" dirty="0">
                <a:solidFill>
                  <a:srgbClr val="000000"/>
                </a:solidFill>
                <a:effectLst/>
              </a:rPr>
              <a:t>Primary data</a:t>
            </a:r>
            <a:r>
              <a:rPr lang="en-IN" b="0" i="0" u="none" strike="noStrike" dirty="0">
                <a:solidFill>
                  <a:srgbClr val="000000"/>
                </a:solidFill>
                <a:effectLst/>
              </a:rPr>
              <a:t> is original, first-hand data collected specifically for a research purpose (e.g., conducting a survey). </a:t>
            </a:r>
          </a:p>
          <a:p>
            <a:pPr marL="0" indent="0" algn="l">
              <a:buNone/>
            </a:pPr>
            <a:r>
              <a:rPr lang="en-IN" b="1" i="0" u="none" strike="noStrike" dirty="0">
                <a:solidFill>
                  <a:srgbClr val="000000"/>
                </a:solidFill>
                <a:effectLst/>
              </a:rPr>
              <a:t>Secondary data</a:t>
            </a:r>
            <a:r>
              <a:rPr lang="en-IN" b="0" i="0" u="none" strike="noStrike" dirty="0">
                <a:solidFill>
                  <a:srgbClr val="000000"/>
                </a:solidFill>
                <a:effectLst/>
              </a:rPr>
              <a:t> is data that has already been collected by someone else and is being used again (e.g., using government census data).</a:t>
            </a:r>
          </a:p>
          <a:p>
            <a:pPr marL="0" indent="0">
              <a:buNone/>
            </a:pPr>
            <a:endParaRPr lang="en-US" dirty="0"/>
          </a:p>
        </p:txBody>
      </p:sp>
    </p:spTree>
    <p:extLst>
      <p:ext uri="{BB962C8B-B14F-4D97-AF65-F5344CB8AC3E}">
        <p14:creationId xmlns:p14="http://schemas.microsoft.com/office/powerpoint/2010/main" val="1312519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92298-94F9-9B9A-EB11-AE4CF5894DA1}"/>
              </a:ext>
            </a:extLst>
          </p:cNvPr>
          <p:cNvSpPr>
            <a:spLocks noGrp="1"/>
          </p:cNvSpPr>
          <p:nvPr>
            <p:ph type="title"/>
          </p:nvPr>
        </p:nvSpPr>
        <p:spPr/>
        <p:txBody>
          <a:bodyPr/>
          <a:lstStyle/>
          <a:p>
            <a:r>
              <a:rPr lang="en-IN" b="0" i="0" u="none" strike="noStrike" dirty="0">
                <a:solidFill>
                  <a:srgbClr val="C00000"/>
                </a:solidFill>
                <a:effectLst/>
                <a:latin typeface="-webkit-standard"/>
              </a:rPr>
              <a:t>Role of Computers</a:t>
            </a:r>
            <a:endParaRPr lang="en-US" dirty="0">
              <a:solidFill>
                <a:srgbClr val="C00000"/>
              </a:solidFill>
            </a:endParaRPr>
          </a:p>
        </p:txBody>
      </p:sp>
      <p:sp>
        <p:nvSpPr>
          <p:cNvPr id="3" name="Content Placeholder 2">
            <a:extLst>
              <a:ext uri="{FF2B5EF4-FFF2-40B4-BE49-F238E27FC236}">
                <a16:creationId xmlns:a16="http://schemas.microsoft.com/office/drawing/2014/main" id="{B2BE393C-0A10-3869-A2F8-09A3098D3BA8}"/>
              </a:ext>
            </a:extLst>
          </p:cNvPr>
          <p:cNvSpPr>
            <a:spLocks noGrp="1"/>
          </p:cNvSpPr>
          <p:nvPr>
            <p:ph idx="1"/>
          </p:nvPr>
        </p:nvSpPr>
        <p:spPr/>
        <p:txBody>
          <a:bodyPr/>
          <a:lstStyle/>
          <a:p>
            <a:pPr marL="0" indent="0" algn="l">
              <a:buNone/>
            </a:pPr>
            <a:r>
              <a:rPr lang="en-IN" b="1" i="0" u="none" strike="noStrike" dirty="0">
                <a:solidFill>
                  <a:srgbClr val="0070C0"/>
                </a:solidFill>
                <a:effectLst/>
              </a:rPr>
              <a:t>Que7: How have computers changed the field of statistics?</a:t>
            </a:r>
          </a:p>
          <a:p>
            <a:pPr marL="0" indent="0" algn="l">
              <a:buNone/>
            </a:pPr>
            <a:r>
              <a:rPr lang="en-IN" b="0" i="0" u="none" strike="noStrike" dirty="0">
                <a:solidFill>
                  <a:srgbClr val="000000"/>
                </a:solidFill>
                <a:effectLst/>
              </a:rPr>
              <a:t> </a:t>
            </a:r>
            <a:r>
              <a:rPr lang="en-IN" b="1" i="0" u="none" strike="noStrike" dirty="0">
                <a:solidFill>
                  <a:srgbClr val="000000"/>
                </a:solidFill>
                <a:effectLst/>
              </a:rPr>
              <a:t>Ans:</a:t>
            </a:r>
            <a:r>
              <a:rPr lang="en-IN" b="0" i="0" u="none" strike="noStrike" dirty="0">
                <a:solidFill>
                  <a:srgbClr val="000000"/>
                </a:solidFill>
                <a:effectLst/>
              </a:rPr>
              <a:t> Computers have revolutionized statistics by allowing for the </a:t>
            </a:r>
            <a:r>
              <a:rPr lang="en-IN" b="1" i="0" u="none" strike="noStrike" dirty="0">
                <a:solidFill>
                  <a:srgbClr val="000000"/>
                </a:solidFill>
                <a:effectLst/>
              </a:rPr>
              <a:t>fast and accurate analysis</a:t>
            </a:r>
            <a:r>
              <a:rPr lang="en-IN" b="0" i="0" u="none" strike="noStrike" dirty="0">
                <a:solidFill>
                  <a:srgbClr val="000000"/>
                </a:solidFill>
                <a:effectLst/>
              </a:rPr>
              <a:t> of massive datasets, automating complex calculations, and enabling sophisticated data visualization.</a:t>
            </a:r>
          </a:p>
          <a:p>
            <a:pPr marL="0" indent="0" algn="l">
              <a:buNone/>
            </a:pPr>
            <a:r>
              <a:rPr lang="en-IN" b="1" i="0" u="none" strike="noStrike" dirty="0">
                <a:solidFill>
                  <a:srgbClr val="0070C0"/>
                </a:solidFill>
                <a:effectLst/>
              </a:rPr>
              <a:t>Que8: Name two common software tools used for statistical analysis.</a:t>
            </a:r>
            <a:r>
              <a:rPr lang="en-IN" b="0" i="0" u="none" strike="noStrike" dirty="0">
                <a:solidFill>
                  <a:srgbClr val="000000"/>
                </a:solidFill>
                <a:effectLst/>
              </a:rPr>
              <a:t> </a:t>
            </a:r>
          </a:p>
          <a:p>
            <a:pPr marL="0" indent="0" algn="l">
              <a:buNone/>
            </a:pPr>
            <a:r>
              <a:rPr lang="en-IN" b="1" i="0" u="none" strike="noStrike" dirty="0">
                <a:solidFill>
                  <a:srgbClr val="000000"/>
                </a:solidFill>
                <a:effectLst/>
              </a:rPr>
              <a:t>Ans:</a:t>
            </a:r>
            <a:r>
              <a:rPr lang="en-IN" b="0" i="0" u="none" strike="noStrike" dirty="0">
                <a:solidFill>
                  <a:srgbClr val="000000"/>
                </a:solidFill>
                <a:effectLst/>
              </a:rPr>
              <a:t> </a:t>
            </a:r>
            <a:r>
              <a:rPr lang="en-IN" b="1" i="0" u="none" strike="noStrike" dirty="0">
                <a:solidFill>
                  <a:srgbClr val="000000"/>
                </a:solidFill>
                <a:effectLst/>
              </a:rPr>
              <a:t>R</a:t>
            </a:r>
            <a:r>
              <a:rPr lang="en-IN" b="0" i="0" u="none" strike="noStrike" dirty="0">
                <a:solidFill>
                  <a:srgbClr val="000000"/>
                </a:solidFill>
                <a:effectLst/>
              </a:rPr>
              <a:t> and </a:t>
            </a:r>
            <a:r>
              <a:rPr lang="en-IN" b="1" i="0" u="none" strike="noStrike" dirty="0">
                <a:solidFill>
                  <a:srgbClr val="000000"/>
                </a:solidFill>
                <a:effectLst/>
              </a:rPr>
              <a:t>Python</a:t>
            </a:r>
            <a:r>
              <a:rPr lang="en-IN" b="0" i="0" u="none" strike="noStrike" dirty="0">
                <a:solidFill>
                  <a:srgbClr val="000000"/>
                </a:solidFill>
                <a:effectLst/>
              </a:rPr>
              <a:t> are widely used for statistical analysis due to their powerful libraries and capabilities. Other tools include SPSS and SAS, which are often used in business and social sciences.</a:t>
            </a:r>
          </a:p>
          <a:p>
            <a:pPr marL="0" indent="0">
              <a:buNone/>
            </a:pPr>
            <a:endParaRPr lang="en-US" dirty="0"/>
          </a:p>
        </p:txBody>
      </p:sp>
    </p:spTree>
    <p:extLst>
      <p:ext uri="{BB962C8B-B14F-4D97-AF65-F5344CB8AC3E}">
        <p14:creationId xmlns:p14="http://schemas.microsoft.com/office/powerpoint/2010/main" val="3763682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955A6-8737-8153-10B0-902E16F081E3}"/>
              </a:ext>
            </a:extLst>
          </p:cNvPr>
          <p:cNvSpPr>
            <a:spLocks noGrp="1"/>
          </p:cNvSpPr>
          <p:nvPr>
            <p:ph type="title"/>
          </p:nvPr>
        </p:nvSpPr>
        <p:spPr/>
        <p:txBody>
          <a:bodyPr/>
          <a:lstStyle/>
          <a:p>
            <a:pPr algn="ctr"/>
            <a:r>
              <a:rPr lang="en-IN" b="0" i="0" u="none" strike="noStrike" dirty="0">
                <a:solidFill>
                  <a:srgbClr val="C00000"/>
                </a:solidFill>
                <a:effectLst/>
                <a:latin typeface="-webkit-standard"/>
              </a:rPr>
              <a:t>Scope and Importance</a:t>
            </a:r>
            <a:endParaRPr lang="en-US" dirty="0">
              <a:solidFill>
                <a:srgbClr val="C00000"/>
              </a:solidFill>
            </a:endParaRPr>
          </a:p>
        </p:txBody>
      </p:sp>
      <p:sp>
        <p:nvSpPr>
          <p:cNvPr id="3" name="Content Placeholder 2">
            <a:extLst>
              <a:ext uri="{FF2B5EF4-FFF2-40B4-BE49-F238E27FC236}">
                <a16:creationId xmlns:a16="http://schemas.microsoft.com/office/drawing/2014/main" id="{42E03D4C-5DB3-7A18-E479-C3ECB3A59BDB}"/>
              </a:ext>
            </a:extLst>
          </p:cNvPr>
          <p:cNvSpPr>
            <a:spLocks noGrp="1"/>
          </p:cNvSpPr>
          <p:nvPr>
            <p:ph idx="1"/>
          </p:nvPr>
        </p:nvSpPr>
        <p:spPr/>
        <p:txBody>
          <a:bodyPr/>
          <a:lstStyle/>
          <a:p>
            <a:pPr marL="0" indent="0" algn="l">
              <a:buNone/>
            </a:pPr>
            <a:r>
              <a:rPr lang="en-IN" b="0" i="0" u="none" strike="noStrike" dirty="0">
                <a:solidFill>
                  <a:srgbClr val="000000"/>
                </a:solidFill>
                <a:effectLst/>
              </a:rPr>
              <a:t>The scope of statistics is broad, and it is a crucial tool in modern decision-making, research, and policy formulation.</a:t>
            </a:r>
          </a:p>
          <a:p>
            <a:pPr marL="0" indent="0" algn="l">
              <a:buNone/>
            </a:pPr>
            <a:r>
              <a:rPr lang="en-IN" b="0" i="0" u="none" strike="noStrike" dirty="0">
                <a:solidFill>
                  <a:srgbClr val="000000"/>
                </a:solidFill>
                <a:effectLst/>
              </a:rPr>
              <a:t> It allows us to:</a:t>
            </a:r>
          </a:p>
          <a:p>
            <a:pPr algn="l">
              <a:buFont typeface="Arial" panose="020B0604020202020204" pitchFamily="34" charset="0"/>
              <a:buChar char="•"/>
            </a:pPr>
            <a:r>
              <a:rPr lang="en-IN" b="1" i="0" u="none" strike="noStrike" dirty="0">
                <a:solidFill>
                  <a:srgbClr val="00B050"/>
                </a:solidFill>
                <a:effectLst/>
              </a:rPr>
              <a:t>Organize and summarize data:</a:t>
            </a:r>
            <a:r>
              <a:rPr lang="en-IN" b="0" i="0" u="none" strike="noStrike" dirty="0">
                <a:solidFill>
                  <a:srgbClr val="000000"/>
                </a:solidFill>
                <a:effectLst/>
              </a:rPr>
              <a:t> Statistics helps to condense large datasets into manageable and understandable summaries, like averages, percentages, and graphs.</a:t>
            </a:r>
          </a:p>
          <a:p>
            <a:pPr marL="0" indent="0">
              <a:buNone/>
            </a:pPr>
            <a:br>
              <a:rPr lang="en-IN" dirty="0"/>
            </a:br>
            <a:endParaRPr lang="en-US" dirty="0"/>
          </a:p>
        </p:txBody>
      </p:sp>
    </p:spTree>
    <p:extLst>
      <p:ext uri="{BB962C8B-B14F-4D97-AF65-F5344CB8AC3E}">
        <p14:creationId xmlns:p14="http://schemas.microsoft.com/office/powerpoint/2010/main" val="221144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of a bar chart and pie chart">
            <a:extLst>
              <a:ext uri="{FF2B5EF4-FFF2-40B4-BE49-F238E27FC236}">
                <a16:creationId xmlns:a16="http://schemas.microsoft.com/office/drawing/2014/main" id="{A04EB68D-D9E9-28E9-4320-8CDE6140A1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2336" y="650034"/>
            <a:ext cx="8811514" cy="5186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87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3BB1FE-D0A1-0148-9825-3B95566864CA}"/>
              </a:ext>
            </a:extLst>
          </p:cNvPr>
          <p:cNvSpPr>
            <a:spLocks noGrp="1"/>
          </p:cNvSpPr>
          <p:nvPr>
            <p:ph idx="1"/>
          </p:nvPr>
        </p:nvSpPr>
        <p:spPr>
          <a:xfrm>
            <a:off x="838200" y="633984"/>
            <a:ext cx="10515600" cy="5542979"/>
          </a:xfrm>
        </p:spPr>
        <p:txBody>
          <a:bodyPr>
            <a:normAutofit/>
          </a:bodyPr>
          <a:lstStyle/>
          <a:p>
            <a:r>
              <a:rPr lang="en-IN" b="1" dirty="0">
                <a:solidFill>
                  <a:srgbClr val="00B050"/>
                </a:solidFill>
              </a:rPr>
              <a:t>Draw inferences:</a:t>
            </a:r>
            <a:r>
              <a:rPr lang="en-IN" dirty="0"/>
              <a:t> It enables us to make educated guesses or predictions about a larger population based on a smaller, representative sample. This is fundamental to scientific research and market analysis.</a:t>
            </a:r>
          </a:p>
          <a:p>
            <a:r>
              <a:rPr lang="en-IN" b="1" dirty="0">
                <a:solidFill>
                  <a:srgbClr val="00B050"/>
                </a:solidFill>
              </a:rPr>
              <a:t>Identify relationships and trends:</a:t>
            </a:r>
            <a:r>
              <a:rPr lang="en-IN" dirty="0"/>
              <a:t> By </a:t>
            </a:r>
            <a:r>
              <a:rPr lang="en-IN" dirty="0" err="1"/>
              <a:t>analyzing</a:t>
            </a:r>
            <a:r>
              <a:rPr lang="en-IN" dirty="0"/>
              <a:t> data, statisticians can uncover hidden patterns, correlations, and trends that can inform business strategy, public health initiatives, and economic forecasts.</a:t>
            </a:r>
          </a:p>
          <a:p>
            <a:r>
              <a:rPr lang="en-IN" b="1" dirty="0">
                <a:solidFill>
                  <a:srgbClr val="00B050"/>
                </a:solidFill>
              </a:rPr>
              <a:t>Test hypotheses:</a:t>
            </a:r>
            <a:r>
              <a:rPr lang="en-IN" dirty="0"/>
              <a:t> It provides a structured, scientific method for testing theories and claims, such as the effectiveness of a new drug or the impact of a new government policy.</a:t>
            </a:r>
          </a:p>
          <a:p>
            <a:pPr marL="0" indent="0">
              <a:buNone/>
            </a:pPr>
            <a:br>
              <a:rPr lang="en-IN" dirty="0"/>
            </a:br>
            <a:endParaRPr lang="en-US" dirty="0"/>
          </a:p>
        </p:txBody>
      </p:sp>
    </p:spTree>
    <p:extLst>
      <p:ext uri="{BB962C8B-B14F-4D97-AF65-F5344CB8AC3E}">
        <p14:creationId xmlns:p14="http://schemas.microsoft.com/office/powerpoint/2010/main" val="268841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4E774-789A-5B30-5C8D-E244793D45DC}"/>
              </a:ext>
            </a:extLst>
          </p:cNvPr>
          <p:cNvSpPr>
            <a:spLocks noGrp="1"/>
          </p:cNvSpPr>
          <p:nvPr>
            <p:ph type="title"/>
          </p:nvPr>
        </p:nvSpPr>
        <p:spPr/>
        <p:txBody>
          <a:bodyPr/>
          <a:lstStyle/>
          <a:p>
            <a:pPr algn="ctr"/>
            <a:r>
              <a:rPr lang="en-IN" b="1" i="0" u="none" strike="noStrike" dirty="0">
                <a:solidFill>
                  <a:srgbClr val="C00000"/>
                </a:solidFill>
                <a:effectLst/>
              </a:rPr>
              <a:t>Limitations</a:t>
            </a:r>
            <a:r>
              <a:rPr lang="en-IN" b="0" i="0" u="none" strike="noStrike" dirty="0">
                <a:solidFill>
                  <a:srgbClr val="000000"/>
                </a:solidFill>
                <a:effectLst/>
                <a:latin typeface="-webkit-standard"/>
              </a:rPr>
              <a:t> 🧐</a:t>
            </a:r>
            <a:endParaRPr lang="en-US" dirty="0"/>
          </a:p>
        </p:txBody>
      </p:sp>
      <p:sp>
        <p:nvSpPr>
          <p:cNvPr id="3" name="Content Placeholder 2">
            <a:extLst>
              <a:ext uri="{FF2B5EF4-FFF2-40B4-BE49-F238E27FC236}">
                <a16:creationId xmlns:a16="http://schemas.microsoft.com/office/drawing/2014/main" id="{FE14BA54-7578-27B4-4831-212366B99896}"/>
              </a:ext>
            </a:extLst>
          </p:cNvPr>
          <p:cNvSpPr>
            <a:spLocks noGrp="1"/>
          </p:cNvSpPr>
          <p:nvPr>
            <p:ph idx="1"/>
          </p:nvPr>
        </p:nvSpPr>
        <p:spPr/>
        <p:txBody>
          <a:bodyPr/>
          <a:lstStyle/>
          <a:p>
            <a:pPr marL="0" indent="0" algn="l">
              <a:buNone/>
            </a:pPr>
            <a:r>
              <a:rPr lang="en-IN" b="0" i="0" u="none" strike="noStrike" dirty="0">
                <a:solidFill>
                  <a:srgbClr val="000000"/>
                </a:solidFill>
                <a:effectLst/>
              </a:rPr>
              <a:t>Despite its immense utility, statistics has several key limitations that must be understood to avoid misuse and misinterpretation:</a:t>
            </a:r>
          </a:p>
          <a:p>
            <a:pPr algn="l">
              <a:buFont typeface="Arial" panose="020B0604020202020204" pitchFamily="34" charset="0"/>
              <a:buChar char="•"/>
            </a:pPr>
            <a:r>
              <a:rPr lang="en-IN" b="1" i="0" u="none" strike="noStrike" dirty="0">
                <a:solidFill>
                  <a:srgbClr val="00B050"/>
                </a:solidFill>
                <a:effectLst/>
              </a:rPr>
              <a:t>It only deals with quantitative data:</a:t>
            </a:r>
            <a:r>
              <a:rPr lang="en-IN" b="0" i="0" u="none" strike="noStrike" dirty="0">
                <a:solidFill>
                  <a:srgbClr val="000000"/>
                </a:solidFill>
                <a:effectLst/>
              </a:rPr>
              <a:t> Statistics cannot directly </a:t>
            </a:r>
            <a:r>
              <a:rPr lang="en-IN" b="0" i="0" u="none" strike="noStrike" dirty="0" err="1">
                <a:solidFill>
                  <a:srgbClr val="000000"/>
                </a:solidFill>
                <a:effectLst/>
              </a:rPr>
              <a:t>analyze</a:t>
            </a:r>
            <a:r>
              <a:rPr lang="en-IN" b="0" i="0" u="none" strike="noStrike" dirty="0">
                <a:solidFill>
                  <a:srgbClr val="000000"/>
                </a:solidFill>
                <a:effectLst/>
              </a:rPr>
              <a:t> qualitative characteristics like honesty, beauty, or intelligence unless they are converted into a numerical format, such as through a scoring system.</a:t>
            </a:r>
          </a:p>
          <a:p>
            <a:pPr algn="l">
              <a:buFont typeface="Arial" panose="020B0604020202020204" pitchFamily="34" charset="0"/>
              <a:buChar char="•"/>
            </a:pPr>
            <a:r>
              <a:rPr lang="en-IN" b="1" i="0" u="none" strike="noStrike" dirty="0">
                <a:solidFill>
                  <a:srgbClr val="00B050"/>
                </a:solidFill>
                <a:effectLst/>
              </a:rPr>
              <a:t>It doesn't study individual cases:</a:t>
            </a:r>
            <a:r>
              <a:rPr lang="en-IN" b="0" i="0" u="none" strike="noStrike" dirty="0">
                <a:solidFill>
                  <a:srgbClr val="000000"/>
                </a:solidFill>
                <a:effectLst/>
              </a:rPr>
              <a:t> Statistical conclusions are based on averages and aggregates of facts, not on specific individual instances. The average height of people in a country doesn't tell you the height of any one person.</a:t>
            </a:r>
          </a:p>
          <a:p>
            <a:pPr marL="0" indent="0">
              <a:buNone/>
            </a:pPr>
            <a:endParaRPr lang="en-US" dirty="0"/>
          </a:p>
        </p:txBody>
      </p:sp>
    </p:spTree>
    <p:extLst>
      <p:ext uri="{BB962C8B-B14F-4D97-AF65-F5344CB8AC3E}">
        <p14:creationId xmlns:p14="http://schemas.microsoft.com/office/powerpoint/2010/main" val="47236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22A6-DE63-FDF8-1049-CE1468A97F21}"/>
              </a:ext>
            </a:extLst>
          </p:cNvPr>
          <p:cNvSpPr>
            <a:spLocks noGrp="1"/>
          </p:cNvSpPr>
          <p:nvPr>
            <p:ph type="title"/>
          </p:nvPr>
        </p:nvSpPr>
        <p:spPr/>
        <p:txBody>
          <a:bodyPr/>
          <a:lstStyle/>
          <a:p>
            <a:pPr algn="ctr"/>
            <a:r>
              <a:rPr lang="en-IN" b="1" i="0" u="none" strike="noStrike" dirty="0">
                <a:solidFill>
                  <a:srgbClr val="C00000"/>
                </a:solidFill>
                <a:effectLst/>
              </a:rPr>
              <a:t>Limitations</a:t>
            </a:r>
            <a:r>
              <a:rPr lang="en-IN" b="0" i="0" u="none" strike="noStrike" dirty="0">
                <a:solidFill>
                  <a:srgbClr val="000000"/>
                </a:solidFill>
                <a:effectLst/>
                <a:latin typeface="-webkit-standard"/>
              </a:rPr>
              <a:t> 🧐</a:t>
            </a:r>
            <a:endParaRPr lang="en-US" dirty="0"/>
          </a:p>
        </p:txBody>
      </p:sp>
      <p:sp>
        <p:nvSpPr>
          <p:cNvPr id="3" name="Content Placeholder 2">
            <a:extLst>
              <a:ext uri="{FF2B5EF4-FFF2-40B4-BE49-F238E27FC236}">
                <a16:creationId xmlns:a16="http://schemas.microsoft.com/office/drawing/2014/main" id="{61D8E1E4-2C5B-4677-13E1-F4F39A2436BB}"/>
              </a:ext>
            </a:extLst>
          </p:cNvPr>
          <p:cNvSpPr>
            <a:spLocks noGrp="1"/>
          </p:cNvSpPr>
          <p:nvPr>
            <p:ph idx="1"/>
          </p:nvPr>
        </p:nvSpPr>
        <p:spPr/>
        <p:txBody>
          <a:bodyPr/>
          <a:lstStyle/>
          <a:p>
            <a:r>
              <a:rPr lang="en-IN" b="1" dirty="0">
                <a:solidFill>
                  <a:srgbClr val="00B050"/>
                </a:solidFill>
              </a:rPr>
              <a:t>Results are true only on average:</a:t>
            </a:r>
            <a:r>
              <a:rPr lang="en-IN" dirty="0"/>
              <a:t> Statistical laws are not universally true like those in physics or chemistry. They are based on probability and are true in the long run or on average, which means there's always a chance for variation.</a:t>
            </a:r>
          </a:p>
          <a:p>
            <a:r>
              <a:rPr lang="en-IN" b="1" dirty="0">
                <a:solidFill>
                  <a:srgbClr val="00B050"/>
                </a:solidFill>
              </a:rPr>
              <a:t>It can be misused:</a:t>
            </a:r>
            <a:r>
              <a:rPr lang="en-IN" dirty="0"/>
              <a:t> Statistics can be manipulated or presented in a misleading way to support a desired conclusion, often without providing the full context. This can lead to false or fallacious arguments</a:t>
            </a:r>
          </a:p>
          <a:p>
            <a:pPr marL="0" indent="0">
              <a:buNone/>
            </a:pPr>
            <a:endParaRPr lang="en-US" dirty="0"/>
          </a:p>
        </p:txBody>
      </p:sp>
    </p:spTree>
    <p:extLst>
      <p:ext uri="{BB962C8B-B14F-4D97-AF65-F5344CB8AC3E}">
        <p14:creationId xmlns:p14="http://schemas.microsoft.com/office/powerpoint/2010/main" val="293479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D0FDE-444C-507E-195D-3B014D0CBF18}"/>
              </a:ext>
            </a:extLst>
          </p:cNvPr>
          <p:cNvSpPr>
            <a:spLocks noGrp="1"/>
          </p:cNvSpPr>
          <p:nvPr>
            <p:ph type="title"/>
          </p:nvPr>
        </p:nvSpPr>
        <p:spPr/>
        <p:txBody>
          <a:bodyPr/>
          <a:lstStyle/>
          <a:p>
            <a:pPr algn="ctr"/>
            <a:r>
              <a:rPr lang="en-IN" b="0" i="0" u="none" strike="noStrike" dirty="0">
                <a:solidFill>
                  <a:srgbClr val="C00000"/>
                </a:solidFill>
                <a:effectLst/>
                <a:latin typeface="-webkit-standard"/>
              </a:rPr>
              <a:t>Applications in Other Fields</a:t>
            </a:r>
            <a:endParaRPr lang="en-US" dirty="0">
              <a:solidFill>
                <a:srgbClr val="C00000"/>
              </a:solidFill>
            </a:endParaRPr>
          </a:p>
        </p:txBody>
      </p:sp>
      <p:sp>
        <p:nvSpPr>
          <p:cNvPr id="3" name="Content Placeholder 2">
            <a:extLst>
              <a:ext uri="{FF2B5EF4-FFF2-40B4-BE49-F238E27FC236}">
                <a16:creationId xmlns:a16="http://schemas.microsoft.com/office/drawing/2014/main" id="{5D4B2880-20B8-3335-B388-700A0EBC5D83}"/>
              </a:ext>
            </a:extLst>
          </p:cNvPr>
          <p:cNvSpPr>
            <a:spLocks noGrp="1"/>
          </p:cNvSpPr>
          <p:nvPr>
            <p:ph idx="1"/>
          </p:nvPr>
        </p:nvSpPr>
        <p:spPr/>
        <p:txBody>
          <a:bodyPr>
            <a:normAutofit fontScale="92500" lnSpcReduction="10000"/>
          </a:bodyPr>
          <a:lstStyle/>
          <a:p>
            <a:pPr marL="0" indent="0" algn="l">
              <a:buNone/>
            </a:pPr>
            <a:r>
              <a:rPr lang="en-IN" b="0" i="0" u="none" strike="noStrike" dirty="0">
                <a:solidFill>
                  <a:srgbClr val="000000"/>
                </a:solidFill>
                <a:effectLst/>
              </a:rPr>
              <a:t>Statistics is an indispensable tool in a wide range of fields, including:</a:t>
            </a:r>
          </a:p>
          <a:p>
            <a:pPr algn="l">
              <a:buFont typeface="Arial" panose="020B0604020202020204" pitchFamily="34" charset="0"/>
              <a:buChar char="•"/>
            </a:pPr>
            <a:r>
              <a:rPr lang="en-IN" b="1" i="0" u="none" strike="noStrike" dirty="0">
                <a:solidFill>
                  <a:srgbClr val="00B050"/>
                </a:solidFill>
                <a:effectLst/>
              </a:rPr>
              <a:t>Business and Economics:</a:t>
            </a:r>
            <a:r>
              <a:rPr lang="en-IN" b="0" i="0" u="none" strike="noStrike" dirty="0">
                <a:solidFill>
                  <a:srgbClr val="000000"/>
                </a:solidFill>
                <a:effectLst/>
              </a:rPr>
              <a:t> Used for market research, financial forecasting, quality control, and risk management. Businesses use statistics to understand consumer </a:t>
            </a:r>
            <a:r>
              <a:rPr lang="en-IN" b="0" i="0" u="none" strike="noStrike" dirty="0" err="1">
                <a:solidFill>
                  <a:srgbClr val="000000"/>
                </a:solidFill>
                <a:effectLst/>
              </a:rPr>
              <a:t>behavior</a:t>
            </a:r>
            <a:r>
              <a:rPr lang="en-IN" b="0" i="0" u="none" strike="noStrike" dirty="0">
                <a:solidFill>
                  <a:srgbClr val="000000"/>
                </a:solidFill>
                <a:effectLst/>
              </a:rPr>
              <a:t> and make data-driven decisions about products and marketing.</a:t>
            </a:r>
          </a:p>
          <a:p>
            <a:pPr algn="l">
              <a:buFont typeface="Arial" panose="020B0604020202020204" pitchFamily="34" charset="0"/>
              <a:buChar char="•"/>
            </a:pPr>
            <a:r>
              <a:rPr lang="en-IN" b="1" i="0" u="none" strike="noStrike" dirty="0">
                <a:solidFill>
                  <a:srgbClr val="00B050"/>
                </a:solidFill>
                <a:effectLst/>
              </a:rPr>
              <a:t>Healthcare and Medicine:</a:t>
            </a:r>
            <a:r>
              <a:rPr lang="en-IN" b="0" i="0" u="none" strike="noStrike" dirty="0">
                <a:solidFill>
                  <a:srgbClr val="00B050"/>
                </a:solidFill>
                <a:effectLst/>
              </a:rPr>
              <a:t> </a:t>
            </a:r>
            <a:r>
              <a:rPr lang="en-IN" b="0" i="0" u="none" strike="noStrike" dirty="0">
                <a:solidFill>
                  <a:srgbClr val="000000"/>
                </a:solidFill>
                <a:effectLst/>
              </a:rPr>
              <a:t>Essential for clinical trials to test the efficacy of new drugs and treatments. It's also used in epidemiology to study the spread of diseases, assess public health risks, and manage patient data.</a:t>
            </a:r>
          </a:p>
          <a:p>
            <a:pPr algn="l">
              <a:buFont typeface="Arial" panose="020B0604020202020204" pitchFamily="34" charset="0"/>
              <a:buChar char="•"/>
            </a:pPr>
            <a:r>
              <a:rPr lang="en-IN" b="1" i="0" u="none" strike="noStrike" dirty="0">
                <a:solidFill>
                  <a:srgbClr val="00B050"/>
                </a:solidFill>
                <a:effectLst/>
              </a:rPr>
              <a:t>Government and Public Policy:</a:t>
            </a:r>
            <a:r>
              <a:rPr lang="en-IN" b="0" i="0" u="none" strike="noStrike" dirty="0">
                <a:solidFill>
                  <a:srgbClr val="000000"/>
                </a:solidFill>
                <a:effectLst/>
              </a:rPr>
              <a:t> Governments rely on statistics from sources like censuses to make informed decisions about resource allocation, infrastructure, and social programs. It's used to </a:t>
            </a:r>
            <a:r>
              <a:rPr lang="en-IN" b="0" i="0" u="none" strike="noStrike" dirty="0" err="1">
                <a:solidFill>
                  <a:srgbClr val="000000"/>
                </a:solidFill>
                <a:effectLst/>
              </a:rPr>
              <a:t>analyze</a:t>
            </a:r>
            <a:r>
              <a:rPr lang="en-IN" b="0" i="0" u="none" strike="noStrike" dirty="0">
                <a:solidFill>
                  <a:srgbClr val="000000"/>
                </a:solidFill>
                <a:effectLst/>
              </a:rPr>
              <a:t> population growth, unemployment rates, and inflation.</a:t>
            </a:r>
          </a:p>
          <a:p>
            <a:pPr marL="0" indent="0">
              <a:buNone/>
            </a:pPr>
            <a:endParaRPr lang="en-US" dirty="0"/>
          </a:p>
        </p:txBody>
      </p:sp>
    </p:spTree>
    <p:extLst>
      <p:ext uri="{BB962C8B-B14F-4D97-AF65-F5344CB8AC3E}">
        <p14:creationId xmlns:p14="http://schemas.microsoft.com/office/powerpoint/2010/main" val="87029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1F10-3FDA-519F-6DE3-E0979FB30F75}"/>
              </a:ext>
            </a:extLst>
          </p:cNvPr>
          <p:cNvSpPr>
            <a:spLocks noGrp="1"/>
          </p:cNvSpPr>
          <p:nvPr>
            <p:ph type="title"/>
          </p:nvPr>
        </p:nvSpPr>
        <p:spPr/>
        <p:txBody>
          <a:bodyPr/>
          <a:lstStyle/>
          <a:p>
            <a:pPr algn="ctr"/>
            <a:r>
              <a:rPr lang="en-IN" b="0" i="0" u="none" strike="noStrike" dirty="0">
                <a:solidFill>
                  <a:srgbClr val="C00000"/>
                </a:solidFill>
                <a:effectLst/>
                <a:latin typeface="-webkit-standard"/>
              </a:rPr>
              <a:t>Applications in Other Fields</a:t>
            </a:r>
            <a:endParaRPr lang="en-US" dirty="0">
              <a:solidFill>
                <a:srgbClr val="C00000"/>
              </a:solidFill>
            </a:endParaRPr>
          </a:p>
        </p:txBody>
      </p:sp>
      <p:sp>
        <p:nvSpPr>
          <p:cNvPr id="3" name="Content Placeholder 2">
            <a:extLst>
              <a:ext uri="{FF2B5EF4-FFF2-40B4-BE49-F238E27FC236}">
                <a16:creationId xmlns:a16="http://schemas.microsoft.com/office/drawing/2014/main" id="{299EA5B8-BB9E-E04F-1069-BAFCAFA5502D}"/>
              </a:ext>
            </a:extLst>
          </p:cNvPr>
          <p:cNvSpPr>
            <a:spLocks noGrp="1"/>
          </p:cNvSpPr>
          <p:nvPr>
            <p:ph idx="1"/>
          </p:nvPr>
        </p:nvSpPr>
        <p:spPr/>
        <p:txBody>
          <a:bodyPr>
            <a:normAutofit lnSpcReduction="10000"/>
          </a:bodyPr>
          <a:lstStyle/>
          <a:p>
            <a:r>
              <a:rPr lang="en-IN" b="1" dirty="0">
                <a:solidFill>
                  <a:srgbClr val="00B050"/>
                </a:solidFill>
              </a:rPr>
              <a:t>Science and Research:</a:t>
            </a:r>
            <a:r>
              <a:rPr lang="en-IN" dirty="0"/>
              <a:t> Statistics is the backbone of scientific research. It helps scientists design experiments, </a:t>
            </a:r>
            <a:r>
              <a:rPr lang="en-IN" dirty="0" err="1"/>
              <a:t>analyze</a:t>
            </a:r>
            <a:r>
              <a:rPr lang="en-IN" dirty="0"/>
              <a:t> experimental data, and draw valid conclusions. This applies to fields from biology and chemistry to astronomy and environmental science.</a:t>
            </a:r>
          </a:p>
          <a:p>
            <a:r>
              <a:rPr lang="en-IN" b="1" dirty="0">
                <a:solidFill>
                  <a:srgbClr val="00B050"/>
                </a:solidFill>
              </a:rPr>
              <a:t>Social Sciences:</a:t>
            </a:r>
            <a:r>
              <a:rPr lang="en-IN" dirty="0"/>
              <a:t> Used in sociology and psychology to </a:t>
            </a:r>
            <a:r>
              <a:rPr lang="en-IN" dirty="0" err="1"/>
              <a:t>analyze</a:t>
            </a:r>
            <a:r>
              <a:rPr lang="en-IN" dirty="0"/>
              <a:t> human </a:t>
            </a:r>
            <a:r>
              <a:rPr lang="en-IN" dirty="0" err="1"/>
              <a:t>behavior</a:t>
            </a:r>
            <a:r>
              <a:rPr lang="en-IN" dirty="0"/>
              <a:t>, social trends, and survey data. It helps researchers understand complex social phenomena, such as public opinion on a political issue or the factors contributing to educational success.</a:t>
            </a:r>
          </a:p>
          <a:p>
            <a:r>
              <a:rPr lang="en-IN" b="1" dirty="0">
                <a:solidFill>
                  <a:srgbClr val="00B050"/>
                </a:solidFill>
              </a:rPr>
              <a:t>Sports:</a:t>
            </a:r>
            <a:r>
              <a:rPr lang="en-IN" dirty="0"/>
              <a:t> Professional sports teams use statistical analysis (like Sabermetrics in baseball) to evaluate player performance, develop game strategies, and inform recruitment decisions.</a:t>
            </a:r>
          </a:p>
          <a:p>
            <a:pPr marL="0" indent="0">
              <a:buNone/>
            </a:pPr>
            <a:endParaRPr lang="en-US" dirty="0"/>
          </a:p>
        </p:txBody>
      </p:sp>
    </p:spTree>
    <p:extLst>
      <p:ext uri="{BB962C8B-B14F-4D97-AF65-F5344CB8AC3E}">
        <p14:creationId xmlns:p14="http://schemas.microsoft.com/office/powerpoint/2010/main" val="1560237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1885</Words>
  <Application>Microsoft Macintosh PowerPoint</Application>
  <PresentationFormat>Widescreen</PresentationFormat>
  <Paragraphs>98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-webkit-standard</vt:lpstr>
      <vt:lpstr>Arial</vt:lpstr>
      <vt:lpstr>Calibri</vt:lpstr>
      <vt:lpstr>Calibri Light</vt:lpstr>
      <vt:lpstr>Office Theme</vt:lpstr>
      <vt:lpstr>Multi Disciplinary Course (MDC)  Mathematical Science </vt:lpstr>
      <vt:lpstr>Scope and Importance of Statistics</vt:lpstr>
      <vt:lpstr>Scope and Importance</vt:lpstr>
      <vt:lpstr>PowerPoint Presentation</vt:lpstr>
      <vt:lpstr>PowerPoint Presentation</vt:lpstr>
      <vt:lpstr>Limitations 🧐</vt:lpstr>
      <vt:lpstr>Limitations 🧐</vt:lpstr>
      <vt:lpstr>Applications in Other Fields</vt:lpstr>
      <vt:lpstr>Applications in Other Fields</vt:lpstr>
      <vt:lpstr>Roles of computers in statistic</vt:lpstr>
      <vt:lpstr>Primary Roles of Computers in Statistics 💻 </vt:lpstr>
      <vt:lpstr>PowerPoint Presentation</vt:lpstr>
      <vt:lpstr>Statistical Software and Programming Languages</vt:lpstr>
      <vt:lpstr>Statistical Data Types</vt:lpstr>
      <vt:lpstr>Methods of Data Collection ✍️</vt:lpstr>
      <vt:lpstr>Primary Data Collection:</vt:lpstr>
      <vt:lpstr>Secondary Data Collection:</vt:lpstr>
      <vt:lpstr>General Concepts</vt:lpstr>
      <vt:lpstr>Scope and Limitations</vt:lpstr>
      <vt:lpstr>Data Types and Collection</vt:lpstr>
      <vt:lpstr>Role of Computers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murchana21@outlook.com</dc:creator>
  <cp:lastModifiedBy>murchana21@outlook.com</cp:lastModifiedBy>
  <cp:revision>2</cp:revision>
  <dcterms:created xsi:type="dcterms:W3CDTF">2025-09-12T13:38:17Z</dcterms:created>
  <dcterms:modified xsi:type="dcterms:W3CDTF">2025-09-12T13:40:29Z</dcterms:modified>
</cp:coreProperties>
</file>