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68" r:id="rId5"/>
    <p:sldId id="267" r:id="rId6"/>
    <p:sldId id="269" r:id="rId7"/>
    <p:sldId id="266" r:id="rId8"/>
    <p:sldId id="265" r:id="rId9"/>
    <p:sldId id="264" r:id="rId10"/>
    <p:sldId id="262" r:id="rId11"/>
    <p:sldId id="270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0"/>
  </p:normalViewPr>
  <p:slideViewPr>
    <p:cSldViewPr snapToGrid="0">
      <p:cViewPr varScale="1">
        <p:scale>
          <a:sx n="105" d="100"/>
          <a:sy n="105" d="100"/>
        </p:scale>
        <p:origin x="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9-11T14:04:50.13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142 3 24575,'-3'-2'0,"0"2"0,1 2 0,-1 6 0,1-2 0,1 1 0,-6-1 0,6-1 0,-3 0 0,4 0 0,0 8 0,-3-5 0,0 5 0,0-8 0,1 0 0,0 0 0,1 1 0,-3-1 0,3 2 0,-1-1 0,2 2 0,0-3 0,0 0 0,0 0 0,0 1 0,-3-1 0,3 2 0,-3-1 0,3 2 0,0-3 0,-2 0 0,2 0 0,-3 1 0,1-1 0,1 2 0,-1-1 0,0 2 0,-1-3 0,0 0 0,-2 3 0,2-3 0,-2 5 0,2-4 0,1 2 0,0-3 0,-1 0 0,-3 0 0,-1 1 0,1-1 0,-1 2 0,4-1 0,0 2 0,1-3 0,1 0 0,-1 0 0,2 1 0,-2-1 0,1 2 0,-3-1 0,3 2 0,-1-3 0,2-2 0,0-1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9-11T14:04:51.07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9-11T14:04:50.13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142 2 24575,'-3'-1'0,"0"1"0,1 1 0,-1 1 0,1 0 0,1 1 0,-6-1 0,6 0 0,-3-1 0,4 1 0,0 3 0,-3-3 0,0 3 0,0-4 0,1 1 0,0 0 0,1 0 0,-3 0 0,3 0 0,-1 0 0,2 1 0,0-1 0,0-1 0,0 1 0,0 0 0,-3 0 0,3 0 0,-3 0 0,3 1 0,0-1 0,-2-1 0,2 1 0,-3 0 0,1 0 0,1 0 0,-1 0 0,0 1 0,-1-1 0,0 0 0,-2 0 0,2 0 0,-2 1 0,2-1 0,1 1 0,0-1 0,-1 0 0,-3-1 0,-1 1 0,1 0 0,-1 1 0,4-1 0,0 0 0,1 0 0,1 0 0,-1-1 0,2 2 0,-2-2 0,1 2 0,-3-1 0,3 0 0,-1 0 0,2-1 0,0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9-11T14:04:51.07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45141-9AE4-AC00-AC71-7A0CC799B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5E281B-8B3A-FA7C-EF15-E103D74F3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FE554-CB56-D644-3B3F-6239F8913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FE4-682C-3048-90CC-5DD4F9C2B1B0}" type="datetimeFigureOut">
              <a:rPr lang="en-US" smtClean="0"/>
              <a:t>9/12/25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77A7F-A867-B91F-6B8C-96582F8B9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DD567-B491-6A66-CF24-CD9C56503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7E21-6594-D445-9042-64BD6849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77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8E375-47D1-B8FA-1E04-0A707DE31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64551B-6EC8-5A41-2E22-BFB31555C9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81BDC-7A25-03D2-4C59-8E86F4A02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FE4-682C-3048-90CC-5DD4F9C2B1B0}" type="datetimeFigureOut">
              <a:rPr lang="en-US" smtClean="0"/>
              <a:t>9/12/25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59E87-EB31-ACEE-4A21-4A88AB796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A2A6C-5829-1E4A-B447-9284AB12F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7E21-6594-D445-9042-64BD6849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78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5E0FC8-C303-5BBA-B186-788ED5EEA3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A39D3A-E187-C9CC-1EB6-837C538B4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F7E239-A05C-9714-A986-12E13DE3E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FE4-682C-3048-90CC-5DD4F9C2B1B0}" type="datetimeFigureOut">
              <a:rPr lang="en-US" smtClean="0"/>
              <a:t>9/12/25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07A3C-A529-2DBA-EFEF-E25359872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B0282-D16A-0DD1-1D87-DF948A72B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7E21-6594-D445-9042-64BD6849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1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680BC-8CAD-DDCF-B51A-A877B7A05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7278C-0991-F14B-9BFA-EE01B3F45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A9F60-5283-62B1-3AEC-8B6C9B986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FE4-682C-3048-90CC-5DD4F9C2B1B0}" type="datetimeFigureOut">
              <a:rPr lang="en-US" smtClean="0"/>
              <a:t>9/12/25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AF79A-B0A8-1249-DCEB-972BE96E6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0CFAF-0B2D-1E2F-473F-8663C5C94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7E21-6594-D445-9042-64BD6849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4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8DA97-CB93-FDF4-5553-1F6FE2312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7394D-5670-BD6F-06FE-993A48A62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567C7-F7C9-D4B4-F8B5-5EA59D35A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FE4-682C-3048-90CC-5DD4F9C2B1B0}" type="datetimeFigureOut">
              <a:rPr lang="en-US" smtClean="0"/>
              <a:t>9/12/25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1DCE4-F2F2-E31E-09EF-FC131BF73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572CC-0BD0-ED34-EF79-6507EED25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7E21-6594-D445-9042-64BD6849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4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A6809-19A0-BA5A-BDC1-8243021A0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5BC48-ADEB-188D-EAA7-F1A923BF26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4CC9F1-E472-1447-C0C1-20B2AED3B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D25172-36CB-69AB-1F37-6B8551612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FE4-682C-3048-90CC-5DD4F9C2B1B0}" type="datetimeFigureOut">
              <a:rPr lang="en-US" smtClean="0"/>
              <a:t>9/12/25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9C11B0-99E2-E7C3-34F8-DCBFD3112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C55C0-6790-5A5D-6D16-D3CE70515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7E21-6594-D445-9042-64BD6849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35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0F9CA-465B-D015-3F2E-F3094493C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CE30A7-269D-79E4-51A9-A3AE940A5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1A5C9F-D1C6-505B-E766-4FDE570E0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DB0EFC-BBD7-A4F0-34C9-A21CEE4E48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5C89A5-2053-5E1D-8171-6AB4B81DB8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EA5CBC-54D1-235E-2240-ECC31B9D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FE4-682C-3048-90CC-5DD4F9C2B1B0}" type="datetimeFigureOut">
              <a:rPr lang="en-US" smtClean="0"/>
              <a:t>9/12/25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9046CC-B062-0CE4-E0F6-51516773B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577F79-A507-4A9E-5E3A-12FFCCDBD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7E21-6594-D445-9042-64BD6849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4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F8192-47F8-8B67-B632-9ACBBE9B1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1EB156-3978-11CC-1A3A-7FF8D2944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FE4-682C-3048-90CC-5DD4F9C2B1B0}" type="datetimeFigureOut">
              <a:rPr lang="en-US" smtClean="0"/>
              <a:t>9/12/25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FE4E5A-FC28-CC01-8672-E65BB6E2B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26EBD-2D76-4570-0B52-CEBFBACE6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7E21-6594-D445-9042-64BD6849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16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60A913-BF0C-9C34-B7D2-96B31F028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FE4-682C-3048-90CC-5DD4F9C2B1B0}" type="datetimeFigureOut">
              <a:rPr lang="en-US" smtClean="0"/>
              <a:t>9/12/25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98711A-D809-B2CC-75A1-3D42F028C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0B995-3664-AF57-FC3E-3A2583E56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7E21-6594-D445-9042-64BD6849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3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BD895-EE39-633C-CA1A-2E18AD87D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1BE87-F4A2-74CC-90B4-6DDBD5F8A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3BA415-8A9D-8D49-0530-6089712EA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487586-AD56-04A7-10A3-BB8370278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FE4-682C-3048-90CC-5DD4F9C2B1B0}" type="datetimeFigureOut">
              <a:rPr lang="en-US" smtClean="0"/>
              <a:t>9/12/25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2412F8-E076-684E-4846-5B9DE389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063DB3-F21B-D799-942A-EC59505E9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7E21-6594-D445-9042-64BD6849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03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E24FD-FBF8-27EF-4A84-344CAC3D3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59BA6D-198D-134F-5A08-B48829F9C3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3F4800-D72C-A4C0-0E4A-702B387F4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9A09A-4BEB-4944-B885-9BECD4F1E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FFE4-682C-3048-90CC-5DD4F9C2B1B0}" type="datetimeFigureOut">
              <a:rPr lang="en-US" smtClean="0"/>
              <a:t>9/12/25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7DC95-EA1F-B274-024E-7888214C9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72394B-AFDB-FCCD-C956-A90A195EF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7E21-6594-D445-9042-64BD6849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3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84FD33-6C56-452C-452F-B21963D63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ABD86-FBE8-85DB-0DF7-F4C8FE650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369EC-DEA7-890D-3143-95680C9AE0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AFFE4-682C-3048-90CC-5DD4F9C2B1B0}" type="datetimeFigureOut">
              <a:rPr lang="en-US" smtClean="0"/>
              <a:t>9/12/25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EE1EC-2D95-2990-226F-258D9DB4B3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94247-956E-6A8A-1642-07934443B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C7E21-6594-D445-9042-64BD6849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2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smConfetti">
          <a:fgClr>
            <a:schemeClr val="accent4"/>
          </a:fgClr>
          <a:bgClr>
            <a:schemeClr val="accent6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07F2EBA-A6E7-B505-E6CE-B3C0395CC13C}"/>
              </a:ext>
            </a:extLst>
          </p:cNvPr>
          <p:cNvSpPr txBox="1"/>
          <p:nvPr/>
        </p:nvSpPr>
        <p:spPr>
          <a:xfrm>
            <a:off x="0" y="768072"/>
            <a:ext cx="11887200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4000" u="sng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FYUGP BSc 1</a:t>
            </a:r>
            <a:r>
              <a:rPr lang="en-IN" sz="4000" u="sng" baseline="30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en-IN" sz="4000" u="sng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Semester</a:t>
            </a:r>
          </a:p>
          <a:p>
            <a:pPr algn="ctr"/>
            <a:r>
              <a:rPr lang="en-IN" sz="4000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IN" sz="4000" b="0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lassical Algebra (Unit 2)</a:t>
            </a:r>
          </a:p>
          <a:p>
            <a:pPr algn="ctr"/>
            <a:r>
              <a:rPr lang="en-IN" sz="3200" b="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Algebric</a:t>
            </a:r>
            <a:r>
              <a:rPr lang="en-IN" sz="3200" b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Equations:</a:t>
            </a:r>
          </a:p>
          <a:p>
            <a:pPr algn="ctr"/>
            <a:endParaRPr lang="en-IN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IN" sz="3200" b="0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Relation between Roots and Coefficients</a:t>
            </a:r>
            <a:r>
              <a:rPr lang="en-IN" sz="3600" b="1" u="sng" dirty="0">
                <a:solidFill>
                  <a:schemeClr val="bg1"/>
                </a:solidFill>
                <a:effectLst/>
                <a:latin typeface="-webkit-standard"/>
                <a:ea typeface="Times New Roman" panose="02020603050405020304" pitchFamily="18" charset="0"/>
              </a:rPr>
              <a:t> </a:t>
            </a:r>
            <a:r>
              <a:rPr lang="en-IN" sz="3600" b="1" dirty="0">
                <a:solidFill>
                  <a:schemeClr val="bg1"/>
                </a:solidFill>
                <a:effectLst/>
                <a:latin typeface="-webkit-standard"/>
                <a:ea typeface="Times New Roman" panose="02020603050405020304" pitchFamily="18" charset="0"/>
              </a:rPr>
              <a:t>.</a:t>
            </a:r>
            <a:endParaRPr lang="en-IN" sz="32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7126D9-E99D-FEC4-F5AB-F1A7FD403406}"/>
              </a:ext>
            </a:extLst>
          </p:cNvPr>
          <p:cNvSpPr txBox="1"/>
          <p:nvPr/>
        </p:nvSpPr>
        <p:spPr>
          <a:xfrm>
            <a:off x="2246709" y="4314825"/>
            <a:ext cx="819745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I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 -- Rama Kanta </a:t>
            </a:r>
            <a:r>
              <a:rPr lang="en-IN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Bhuyan</a:t>
            </a:r>
            <a:endParaRPr lang="en-IN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en-I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Vic-Principal , </a:t>
            </a:r>
            <a:r>
              <a:rPr lang="en-IN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Tihu</a:t>
            </a:r>
            <a:r>
              <a:rPr lang="en-I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College</a:t>
            </a:r>
            <a:endParaRPr lang="en-IN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en-I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&amp; </a:t>
            </a:r>
            <a:r>
              <a:rPr lang="en-IN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HoD</a:t>
            </a:r>
            <a:r>
              <a:rPr lang="en-I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Dept. of Mathematics</a:t>
            </a:r>
            <a:endParaRPr lang="en-IN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105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5">
              <a:lumMod val="60000"/>
              <a:lumOff val="40000"/>
            </a:schemeClr>
          </a:fgClr>
          <a:bgClr>
            <a:schemeClr val="accent6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B0351B-EF2C-8F57-0DC8-91967BB02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3CAC2-037D-BB0F-6DB1-FE80D06A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36"/>
            <a:ext cx="10515600" cy="96520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en-IN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IN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IN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IN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Example 1: Quartic Polynomial (Degree 4)</a:t>
            </a:r>
            <a:br>
              <a:rPr lang="en-IN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IN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Solve the polynomial </a:t>
            </a:r>
            <a:r>
              <a:rPr lang="en-IN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IN" sz="3600" b="1" baseline="30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−10x</a:t>
            </a:r>
            <a:r>
              <a:rPr lang="en-IN" sz="3600" b="1" baseline="30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+35x</a:t>
            </a:r>
            <a:r>
              <a:rPr lang="en-IN" sz="3600" b="1" baseline="30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−50x+24=0</a:t>
            </a:r>
            <a:r>
              <a:rPr lang="en-IN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IN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E951C-8A32-1E9C-D552-E29553B4B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31924"/>
            <a:ext cx="12192000" cy="5426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coefficients are 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IN" b="1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​=1, a</a:t>
            </a:r>
            <a:r>
              <a:rPr lang="en-IN" b="1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​=−10, a</a:t>
            </a:r>
            <a:r>
              <a:rPr lang="en-IN" b="1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​=35, a</a:t>
            </a:r>
            <a:r>
              <a:rPr lang="en-IN" b="1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​=−50, a</a:t>
            </a:r>
            <a:r>
              <a:rPr lang="en-IN" b="1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​=24.</a:t>
            </a:r>
            <a:r>
              <a:rPr lang="en-IN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N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Let the roots be 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IN" b="1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​,r</a:t>
            </a:r>
            <a:r>
              <a:rPr lang="en-IN" b="1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​,r</a:t>
            </a:r>
            <a:r>
              <a:rPr lang="en-IN" b="1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​,r</a:t>
            </a:r>
            <a:r>
              <a:rPr lang="en-IN" b="1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​.</a:t>
            </a:r>
            <a:endParaRPr lang="en-IN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Applying formulas we get that 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 of the roots</a:t>
            </a:r>
            <a:r>
              <a:rPr lang="en-IN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 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​+r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​+r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​+r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​=− ​a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​​/ a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−(−10)​/1=10</a:t>
            </a:r>
            <a:endParaRPr lang="en-IN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 of the products of roots taken two at a time</a:t>
            </a:r>
            <a:r>
              <a:rPr lang="en-IN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 </a:t>
            </a:r>
          </a:p>
          <a:p>
            <a:pPr marL="914400" indent="0">
              <a:buNone/>
            </a:pP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​+r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​+r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​+r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​+r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​+r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​= a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a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 =35/1​=35</a:t>
            </a:r>
            <a:endParaRPr lang="en-IN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 of the products of roots taken three at a time</a:t>
            </a:r>
            <a:r>
              <a:rPr lang="en-IN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 </a:t>
            </a:r>
          </a:p>
          <a:p>
            <a:pPr marL="457200" indent="0">
              <a:buNone/>
            </a:pP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​+r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​+r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1​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​+r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2​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3​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​=− ​a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a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​​= −(−50​)/1=50</a:t>
            </a:r>
            <a:endParaRPr lang="en-IN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Product of all roots</a:t>
            </a:r>
            <a:r>
              <a:rPr lang="en-IN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  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​r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​= ​a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0​​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a</a:t>
            </a:r>
            <a:r>
              <a:rPr lang="en-IN" b="1" baseline="-25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  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=24/1​=24</a:t>
            </a:r>
            <a:endParaRPr lang="en-IN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Solving the above 4 relations we get the roots of this given  polynomial are </a:t>
            </a:r>
            <a:r>
              <a:rPr lang="en-IN" sz="32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1,2,3,4.</a:t>
            </a:r>
            <a:endParaRPr lang="en-IN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692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5">
              <a:lumMod val="60000"/>
              <a:lumOff val="40000"/>
            </a:schemeClr>
          </a:fgClr>
          <a:bgClr>
            <a:schemeClr val="accent6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E2923A-80CA-D437-DF73-32567A0CA7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6CAD2-4CC0-2E94-68EE-7E5F461CD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38008C-FE90-433E-BC9D-5189F0237A34}"/>
              </a:ext>
            </a:extLst>
          </p:cNvPr>
          <p:cNvSpPr txBox="1"/>
          <p:nvPr/>
        </p:nvSpPr>
        <p:spPr>
          <a:xfrm>
            <a:off x="292100" y="763538"/>
            <a:ext cx="116078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SzPts val="1000"/>
              <a:tabLst>
                <a:tab pos="457200" algn="l"/>
              </a:tabLst>
            </a:pPr>
            <a:r>
              <a:rPr lang="en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Verification :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</a:t>
            </a:r>
            <a:r>
              <a:rPr lang="en-IN" sz="32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 1+2+3+4=10</a:t>
            </a:r>
            <a:endParaRPr lang="en-IN" sz="24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 of products (two time)</a:t>
            </a:r>
            <a:r>
              <a:rPr lang="en-I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   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r>
              <a:rPr lang="en-IN" sz="32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(1)(2)+(1)(3)+(1)(4)+(2)(3)+(2)(4)+(3)(4)=2+3+4+6+8+12=35</a:t>
            </a:r>
            <a:endParaRPr lang="en-IN" sz="24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 of products (three at a time)</a:t>
            </a:r>
            <a:r>
              <a:rPr lang="en-I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 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r>
              <a:rPr lang="en-IN" sz="32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(1)(2)(3)+(1)(2)(4)+(1)(3)(4)+(2)(3)(4)=6+8+12+24=50</a:t>
            </a:r>
            <a:endParaRPr lang="en-IN" sz="24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Product</a:t>
            </a:r>
            <a:r>
              <a:rPr lang="en-I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IN" sz="32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(1)(2)(3)(4)=24</a:t>
            </a:r>
            <a:endParaRPr lang="en-IN" sz="24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IN" sz="3200" b="1" i="1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Hence verified.</a:t>
            </a:r>
            <a:endParaRPr lang="en-IN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029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5">
              <a:lumMod val="60000"/>
              <a:lumOff val="40000"/>
            </a:schemeClr>
          </a:fgClr>
          <a:bgClr>
            <a:schemeClr val="accent6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FEA0B4-EC4E-829B-F30E-F2AF13C6F0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B9DDC02-99CC-9665-66CA-80F0EAE4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574"/>
            <a:ext cx="10515600" cy="1050925"/>
          </a:xfrm>
        </p:spPr>
        <p:txBody>
          <a:bodyPr>
            <a:normAutofit fontScale="90000"/>
          </a:bodyPr>
          <a:lstStyle/>
          <a:p>
            <a:pPr algn="ctr"/>
            <a:br>
              <a:rPr lang="en-IN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IN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Example 2: Using the formulas to 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construct a polynomial</a:t>
            </a:r>
            <a:r>
              <a:rPr lang="en-IN" sz="1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IN" sz="1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IN" sz="27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Construct a cubic polynomial with roots 2,−1, and 3.</a:t>
            </a:r>
            <a:b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FFE25-F227-D89B-3CA2-01B672924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25524"/>
            <a:ext cx="12192000" cy="58324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301E41-BBD9-4659-57F5-35760884D6F4}"/>
              </a:ext>
            </a:extLst>
          </p:cNvPr>
          <p:cNvSpPr txBox="1"/>
          <p:nvPr/>
        </p:nvSpPr>
        <p:spPr>
          <a:xfrm>
            <a:off x="355600" y="1206499"/>
            <a:ext cx="11404600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Solution</a:t>
            </a:r>
            <a:r>
              <a:rPr lang="en-I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The general form of a cubic polynomial is </a:t>
            </a:r>
          </a:p>
          <a:p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IN" sz="20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IN" sz="2000" b="1" baseline="30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sz="20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−(sum of roots)x</a:t>
            </a:r>
            <a:r>
              <a:rPr lang="en-IN" sz="2000" b="1" baseline="30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20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+(sum of products of roots taken two at a time)x−(product of all roots)=0.</a:t>
            </a:r>
          </a:p>
          <a:p>
            <a:endParaRPr lang="en-IN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IN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Let the roots be  </a:t>
            </a:r>
            <a:r>
              <a:rPr lang="en-IN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IN" sz="2800" b="1" baseline="-25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IN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​= 2,  r</a:t>
            </a:r>
            <a:r>
              <a:rPr lang="en-IN" sz="2800" b="1" baseline="-25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​= −1,  r</a:t>
            </a:r>
            <a:r>
              <a:rPr lang="en-IN" sz="2800" b="1" baseline="-25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​= 3.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 of the roots</a:t>
            </a:r>
            <a:r>
              <a:rPr lang="en-I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 </a:t>
            </a:r>
            <a:r>
              <a:rPr lang="en-I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2+(−1)+3=4</a:t>
            </a:r>
            <a:endParaRPr lang="en-IN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 of the products of roots taken two at a time</a:t>
            </a:r>
            <a:r>
              <a:rPr lang="en-I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I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(2)(−1)+(−1)(3)+(3)(2)=−2−3+6=1</a:t>
            </a:r>
            <a:endParaRPr lang="en-IN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Product of all roots</a:t>
            </a:r>
            <a:r>
              <a:rPr lang="en-I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 </a:t>
            </a:r>
            <a:r>
              <a:rPr lang="en-I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(2)(−1)(3)=−6</a:t>
            </a:r>
            <a:endParaRPr lang="en-IN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I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Substituting these values into the general form, we get: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I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	</a:t>
            </a:r>
            <a:r>
              <a:rPr lang="en-IN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IN" sz="2800" b="1" baseline="30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−(4)x</a:t>
            </a:r>
            <a:r>
              <a:rPr lang="en-IN" sz="2800" b="1" baseline="30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+(1)x−(−6)=0 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en-IN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i.e.        x</a:t>
            </a:r>
            <a:r>
              <a:rPr lang="en-IN" sz="2800" b="1" baseline="30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−4x</a:t>
            </a:r>
            <a:r>
              <a:rPr lang="en-IN" sz="2800" b="1" baseline="30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+x+6=0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IN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is the polynomial with the given roots.</a:t>
            </a:r>
            <a:endParaRPr lang="en-IN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703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5">
              <a:lumMod val="60000"/>
              <a:lumOff val="40000"/>
            </a:schemeClr>
          </a:fgClr>
          <a:bgClr>
            <a:schemeClr val="accent6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BC5807C-D91F-757B-CA12-1AC6B08422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175B4-DB68-F69B-37A1-5B6BCB324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EA7994-3CF1-9118-E069-A487E511D88A}"/>
              </a:ext>
            </a:extLst>
          </p:cNvPr>
          <p:cNvSpPr txBox="1"/>
          <p:nvPr/>
        </p:nvSpPr>
        <p:spPr>
          <a:xfrm>
            <a:off x="292100" y="763538"/>
            <a:ext cx="11607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SzPts val="1000"/>
              <a:tabLst>
                <a:tab pos="457200" algn="l"/>
              </a:tabLst>
            </a:pPr>
            <a:endParaRPr lang="en-IN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2D4524-0A39-D2E9-0DE7-B6D697414E9A}"/>
              </a:ext>
            </a:extLst>
          </p:cNvPr>
          <p:cNvSpPr txBox="1"/>
          <p:nvPr/>
        </p:nvSpPr>
        <p:spPr>
          <a:xfrm>
            <a:off x="495300" y="381001"/>
            <a:ext cx="11036300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algn="just"/>
            <a:r>
              <a:rPr lang="en-IN" sz="2800" dirty="0">
                <a:solidFill>
                  <a:srgbClr val="FFFF00"/>
                </a:solidFill>
                <a:effectLst/>
                <a:latin typeface="-webkit-standard"/>
                <a:ea typeface="Times New Roman" panose="02020603050405020304" pitchFamily="18" charset="0"/>
              </a:rPr>
              <a:t>Assignment : Answer the followings</a:t>
            </a:r>
            <a:endParaRPr lang="en-IN" sz="24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algn="just"/>
            <a:r>
              <a:rPr lang="en-IN" sz="2800" dirty="0">
                <a:solidFill>
                  <a:srgbClr val="C00000"/>
                </a:solidFill>
                <a:effectLst/>
                <a:latin typeface="-webkit-standard"/>
                <a:ea typeface="Times New Roman" panose="02020603050405020304" pitchFamily="18" charset="0"/>
              </a:rPr>
              <a:t>Short Type Questions : 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 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  For a quadratic equation </a:t>
            </a:r>
            <a:r>
              <a:rPr lang="en-I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ax</a:t>
            </a:r>
            <a:r>
              <a:rPr lang="en-IN" sz="2400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+bx+c=0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, what is the sum of its roots?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 The roots of the cubic equation </a:t>
            </a:r>
            <a:r>
              <a:rPr lang="en-I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2x</a:t>
            </a:r>
            <a:r>
              <a:rPr lang="en-IN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−5x</a:t>
            </a:r>
            <a:r>
              <a:rPr lang="en-IN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+x+7=0</a:t>
            </a:r>
            <a:r>
              <a:rPr lang="en-IN" sz="2800" dirty="0">
                <a:solidFill>
                  <a:schemeClr val="bg1"/>
                </a:solidFill>
                <a:effectLst/>
                <a:latin typeface="-webkit-standard"/>
                <a:ea typeface="Times New Roman" panose="02020603050405020304" pitchFamily="18" charset="0"/>
              </a:rPr>
              <a:t> 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are </a:t>
            </a:r>
            <a:r>
              <a:rPr lang="en-IN" sz="24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α,β</a:t>
            </a:r>
            <a:r>
              <a:rPr lang="en-IN" sz="2400" b="1" dirty="0">
                <a:solidFill>
                  <a:srgbClr val="FFFF00"/>
                </a:solidFill>
                <a:effectLst/>
                <a:latin typeface="-webkit-standard"/>
                <a:ea typeface="Times New Roman" panose="02020603050405020304" pitchFamily="18" charset="0"/>
              </a:rPr>
              <a:t>, and </a:t>
            </a:r>
            <a:r>
              <a:rPr lang="en-IN" sz="24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γ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. </a:t>
            </a:r>
          </a:p>
          <a:p>
            <a:pPr lvl="1"/>
            <a:r>
              <a:rPr lang="en-IN" sz="2400" dirty="0">
                <a:solidFill>
                  <a:srgbClr val="000000"/>
                </a:solidFill>
                <a:latin typeface="-webkit-standard"/>
                <a:ea typeface="Times New Roman" panose="02020603050405020304" pitchFamily="18" charset="0"/>
              </a:rPr>
              <a:t>	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What is the value of the product </a:t>
            </a:r>
            <a:r>
              <a:rPr lang="en-I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αβ</a:t>
            </a:r>
            <a:r>
              <a:rPr lang="en-IN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γ</a:t>
            </a:r>
            <a:r>
              <a:rPr lang="en-I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?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3.  If the sum of the roots of the quadratic equation </a:t>
            </a:r>
            <a:r>
              <a:rPr lang="en-I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3x</a:t>
            </a:r>
            <a:r>
              <a:rPr lang="en-IN" sz="28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+kx−5=0</a:t>
            </a:r>
            <a:r>
              <a:rPr lang="en-IN" sz="2800" dirty="0">
                <a:solidFill>
                  <a:schemeClr val="bg1"/>
                </a:solidFill>
                <a:effectLst/>
                <a:latin typeface="-webkit-standard"/>
                <a:ea typeface="Times New Roman" panose="02020603050405020304" pitchFamily="18" charset="0"/>
              </a:rPr>
              <a:t> 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is </a:t>
            </a:r>
            <a:r>
              <a:rPr lang="en-IN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, </a:t>
            </a:r>
          </a:p>
          <a:p>
            <a:pPr lvl="1"/>
            <a:r>
              <a:rPr lang="en-IN" sz="2400" dirty="0">
                <a:solidFill>
                  <a:srgbClr val="000000"/>
                </a:solidFill>
                <a:latin typeface="-webkit-standard"/>
                <a:ea typeface="Times New Roman" panose="02020603050405020304" pitchFamily="18" charset="0"/>
              </a:rPr>
              <a:t>	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what is the value of </a:t>
            </a:r>
            <a:r>
              <a:rPr lang="en-IN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?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1" indent="-457200">
              <a:buAutoNum type="arabicPeriod" startAt="4"/>
            </a:pP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The roots of the quadratic equation </a:t>
            </a:r>
            <a:r>
              <a:rPr lang="en-I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2x</a:t>
            </a:r>
            <a:r>
              <a:rPr lang="en-IN" sz="3200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+5x−1=0</a:t>
            </a:r>
            <a:r>
              <a:rPr lang="en-IN" sz="2400" dirty="0">
                <a:solidFill>
                  <a:schemeClr val="bg1"/>
                </a:solidFill>
                <a:effectLst/>
                <a:latin typeface="-webkit-standard"/>
                <a:ea typeface="Times New Roman" panose="02020603050405020304" pitchFamily="18" charset="0"/>
              </a:rPr>
              <a:t> 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are </a:t>
            </a: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 and </a:t>
            </a: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β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. </a:t>
            </a:r>
          </a:p>
          <a:p>
            <a:pPr lvl="1"/>
            <a:r>
              <a:rPr lang="en-IN" sz="2400" dirty="0">
                <a:solidFill>
                  <a:srgbClr val="000000"/>
                </a:solidFill>
                <a:latin typeface="-webkit-standard"/>
                <a:ea typeface="Times New Roman" panose="02020603050405020304" pitchFamily="18" charset="0"/>
              </a:rPr>
              <a:t>	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Find the value of </a:t>
            </a:r>
            <a:r>
              <a:rPr lang="en-IN" sz="2400" b="1" dirty="0">
                <a:solidFill>
                  <a:schemeClr val="bg1"/>
                </a:solidFill>
                <a:effectLst/>
                <a:latin typeface="-webkit-standard"/>
                <a:ea typeface="Times New Roman" panose="02020603050405020304" pitchFamily="18" charset="0"/>
              </a:rPr>
              <a:t>1/</a:t>
            </a:r>
            <a:r>
              <a:rPr lang="en-IN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α+1/ β</a:t>
            </a:r>
            <a:r>
              <a:rPr lang="en-I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.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5.  For the polynomial </a:t>
            </a:r>
            <a:r>
              <a:rPr lang="en-IN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P(x)=x</a:t>
            </a:r>
            <a:r>
              <a:rPr lang="en-IN" sz="24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−2x</a:t>
            </a:r>
            <a:r>
              <a:rPr lang="en-IN" sz="24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+3x</a:t>
            </a:r>
            <a:r>
              <a:rPr lang="en-IN" sz="24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−4x+5=0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, what is the sum of the products of its roots taken two at a time?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617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5">
              <a:lumMod val="60000"/>
              <a:lumOff val="40000"/>
            </a:schemeClr>
          </a:fgClr>
          <a:bgClr>
            <a:schemeClr val="accent6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CE899A-E55B-E5EA-0A70-09B807F0A9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370D7-EBE8-AFB4-E04F-ED839763F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7F95A6-C12F-9569-756E-2E84469C9CE9}"/>
              </a:ext>
            </a:extLst>
          </p:cNvPr>
          <p:cNvSpPr txBox="1"/>
          <p:nvPr/>
        </p:nvSpPr>
        <p:spPr>
          <a:xfrm>
            <a:off x="292100" y="763538"/>
            <a:ext cx="11607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SzPts val="1000"/>
              <a:tabLst>
                <a:tab pos="457200" algn="l"/>
              </a:tabLst>
            </a:pPr>
            <a:endParaRPr lang="en-IN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3DDDF8-9EC8-9B02-F211-3CDE6480B1A1}"/>
              </a:ext>
            </a:extLst>
          </p:cNvPr>
          <p:cNvSpPr txBox="1"/>
          <p:nvPr/>
        </p:nvSpPr>
        <p:spPr>
          <a:xfrm>
            <a:off x="-101600" y="444500"/>
            <a:ext cx="1088390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/>
            <a:r>
              <a:rPr lang="en-IN" sz="2800" b="1" u="sng" dirty="0">
                <a:effectLst/>
                <a:latin typeface="-webkit-standard"/>
                <a:ea typeface="Times New Roman" panose="02020603050405020304" pitchFamily="18" charset="0"/>
              </a:rPr>
              <a:t>Long Type :</a:t>
            </a:r>
          </a:p>
          <a:p>
            <a:pPr marL="914400"/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1	Given the cubic equation </a:t>
            </a:r>
            <a:r>
              <a:rPr lang="en-I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IN" sz="2400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+ax</a:t>
            </a:r>
            <a:r>
              <a:rPr lang="en-IN" sz="2400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+bx+c=0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, if the roots are </a:t>
            </a:r>
            <a:r>
              <a:rPr lang="en-IN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1,2</a:t>
            </a:r>
            <a:r>
              <a:rPr lang="en-IN" sz="2400" b="1" dirty="0">
                <a:solidFill>
                  <a:schemeClr val="bg1"/>
                </a:solidFill>
                <a:effectLst/>
                <a:latin typeface="-webkit-standard"/>
                <a:ea typeface="Times New Roman" panose="02020603050405020304" pitchFamily="18" charset="0"/>
              </a:rPr>
              <a:t>, and </a:t>
            </a:r>
            <a:r>
              <a:rPr lang="en-IN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, find the values of </a:t>
            </a:r>
            <a:r>
              <a:rPr lang="en-IN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a, b,</a:t>
            </a:r>
            <a:r>
              <a:rPr lang="en-IN" sz="2400" dirty="0">
                <a:solidFill>
                  <a:srgbClr val="C00000"/>
                </a:solidFill>
                <a:effectLst/>
                <a:latin typeface="-webkit-standard"/>
                <a:ea typeface="Times New Roman" panose="02020603050405020304" pitchFamily="18" charset="0"/>
              </a:rPr>
              <a:t> and </a:t>
            </a:r>
            <a:r>
              <a:rPr lang="en-IN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.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2	For the polynomial </a:t>
            </a:r>
            <a:r>
              <a:rPr lang="en-IN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IN" sz="2400" baseline="30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−8x</a:t>
            </a:r>
            <a:r>
              <a:rPr lang="en-IN" sz="2400" baseline="30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+kx−12=0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, the roots are in an arithmetic progression. Find the value of </a:t>
            </a:r>
            <a:r>
              <a:rPr lang="en-IN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.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3	A quartic equation </a:t>
            </a:r>
            <a:r>
              <a:rPr lang="en-IN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IN" sz="2400" b="1" baseline="30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+ax</a:t>
            </a:r>
            <a:r>
              <a:rPr lang="en-IN" sz="2400" b="1" baseline="30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+bx</a:t>
            </a:r>
            <a:r>
              <a:rPr lang="en-IN" sz="2400" b="1" baseline="30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+cx+d=0</a:t>
            </a:r>
            <a:r>
              <a:rPr lang="en-IN" sz="2800" dirty="0">
                <a:solidFill>
                  <a:srgbClr val="C00000"/>
                </a:solidFill>
                <a:effectLst/>
                <a:latin typeface="-webkit-standard"/>
                <a:ea typeface="Times New Roman" panose="02020603050405020304" pitchFamily="18" charset="0"/>
              </a:rPr>
              <a:t> 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has roots </a:t>
            </a:r>
            <a:r>
              <a:rPr lang="en-I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2+i,2−i,1,</a:t>
            </a:r>
            <a:r>
              <a:rPr lang="en-IN" sz="2800" b="1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 and </a:t>
            </a:r>
            <a:r>
              <a:rPr lang="en-I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. Find the value of </a:t>
            </a:r>
            <a:r>
              <a:rPr lang="en-IN" sz="24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a+b</a:t>
            </a:r>
            <a:r>
              <a:rPr lang="en-IN" sz="2800" b="1" dirty="0">
                <a:solidFill>
                  <a:srgbClr val="C00000"/>
                </a:solidFill>
                <a:effectLst/>
                <a:latin typeface="-webkit-standard"/>
                <a:ea typeface="Times New Roman" panose="02020603050405020304" pitchFamily="18" charset="0"/>
              </a:rPr>
              <a:t>.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4	If the sum of two roots of the cubic polynomial </a:t>
            </a:r>
            <a:r>
              <a:rPr lang="en-I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IN" sz="24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−9x</a:t>
            </a:r>
            <a:r>
              <a:rPr lang="en-IN" sz="24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+kx−15=0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 is </a:t>
            </a:r>
            <a:r>
              <a:rPr lang="en-IN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, find the roots of the polynomial.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5	A </a:t>
            </a:r>
            <a:r>
              <a:rPr lang="en-IN" sz="2400" b="1" dirty="0">
                <a:solidFill>
                  <a:srgbClr val="C00000"/>
                </a:solidFill>
                <a:effectLst/>
                <a:latin typeface="-webkit-standard"/>
                <a:ea typeface="Times New Roman" panose="02020603050405020304" pitchFamily="18" charset="0"/>
              </a:rPr>
              <a:t>cubic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 polynomial has roots </a:t>
            </a:r>
            <a:r>
              <a:rPr lang="en-IN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1,−2</a:t>
            </a:r>
            <a:r>
              <a:rPr lang="en-IN" sz="2800" b="1" dirty="0">
                <a:solidFill>
                  <a:srgbClr val="C00000"/>
                </a:solidFill>
                <a:effectLst/>
                <a:latin typeface="-webkit-standard"/>
                <a:ea typeface="Times New Roman" panose="02020603050405020304" pitchFamily="18" charset="0"/>
              </a:rPr>
              <a:t>, and </a:t>
            </a:r>
            <a:r>
              <a:rPr lang="en-IN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sz="24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. Find the equation of the polynomial?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771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5">
              <a:lumMod val="60000"/>
              <a:lumOff val="40000"/>
            </a:schemeClr>
          </a:fgClr>
          <a:bgClr>
            <a:schemeClr val="accent6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5097C4E-7389-EAAF-C2C6-393E5EE002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300E0-839B-0492-DCB0-6F6740A3E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8A4093-8801-4255-5DCE-84D5E3E888FC}"/>
              </a:ext>
            </a:extLst>
          </p:cNvPr>
          <p:cNvSpPr txBox="1"/>
          <p:nvPr/>
        </p:nvSpPr>
        <p:spPr>
          <a:xfrm>
            <a:off x="292100" y="763538"/>
            <a:ext cx="11607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SzPts val="1000"/>
              <a:tabLst>
                <a:tab pos="457200" algn="l"/>
              </a:tabLst>
            </a:pPr>
            <a:endParaRPr lang="en-IN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3891BF-DFE3-0346-281B-28D6F2CC0072}"/>
              </a:ext>
            </a:extLst>
          </p:cNvPr>
          <p:cNvSpPr txBox="1"/>
          <p:nvPr/>
        </p:nvSpPr>
        <p:spPr>
          <a:xfrm>
            <a:off x="1333500" y="1054100"/>
            <a:ext cx="7747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Practice makes a man perfect.</a:t>
            </a:r>
          </a:p>
          <a:p>
            <a:pPr algn="ctr"/>
            <a:endParaRPr lang="en-US" dirty="0"/>
          </a:p>
          <a:p>
            <a:r>
              <a:rPr lang="en-US" sz="3200" dirty="0">
                <a:solidFill>
                  <a:srgbClr val="FFFF00"/>
                </a:solidFill>
              </a:rPr>
              <a:t>Practice……..Practice ……..and ……….Practice is the way of life.</a:t>
            </a:r>
          </a:p>
          <a:p>
            <a:pPr algn="ctr"/>
            <a:r>
              <a:rPr lang="en-US" sz="3200" dirty="0" err="1">
                <a:solidFill>
                  <a:srgbClr val="7030A0"/>
                </a:solidFill>
              </a:rPr>
              <a:t>Maths</a:t>
            </a:r>
            <a:r>
              <a:rPr lang="en-US" sz="3200" dirty="0">
                <a:solidFill>
                  <a:srgbClr val="7030A0"/>
                </a:solidFill>
              </a:rPr>
              <a:t>(God) bless You.</a:t>
            </a:r>
          </a:p>
        </p:txBody>
      </p:sp>
    </p:spTree>
    <p:extLst>
      <p:ext uri="{BB962C8B-B14F-4D97-AF65-F5344CB8AC3E}">
        <p14:creationId xmlns:p14="http://schemas.microsoft.com/office/powerpoint/2010/main" val="1207983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5">
              <a:lumMod val="60000"/>
              <a:lumOff val="40000"/>
            </a:schemeClr>
          </a:fgClr>
          <a:bgClr>
            <a:schemeClr val="accent6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D905A-E4DE-8526-B440-B64270436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i="1" u="sng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General Form of a Polynomial</a:t>
            </a:r>
            <a:endParaRPr lang="en-US" sz="6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9B63E94C-56D4-57D1-A492-1DFD59C02923}"/>
                  </a:ext>
                </a:extLst>
              </p14:cNvPr>
              <p14:cNvContentPartPr/>
              <p14:nvPr/>
            </p14:nvContentPartPr>
            <p14:xfrm>
              <a:off x="3656965" y="3891280"/>
              <a:ext cx="50800" cy="13335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9B63E94C-56D4-57D1-A492-1DFD59C029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50883" y="3885170"/>
                <a:ext cx="62963" cy="1455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F683FC3-6C8D-6907-546A-D10F185FA602}"/>
                  </a:ext>
                </a:extLst>
              </p14:cNvPr>
              <p14:cNvContentPartPr/>
              <p14:nvPr/>
            </p14:nvContentPartPr>
            <p14:xfrm>
              <a:off x="4309745" y="4349750"/>
              <a:ext cx="0" cy="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F683FC3-6C8D-6907-546A-D10F185FA60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09745" y="434975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BC5538EA-6541-4BFC-D625-8BBF0C9CC6A0}"/>
                  </a:ext>
                </a:extLst>
              </p14:cNvPr>
              <p14:cNvContentPartPr/>
              <p14:nvPr/>
            </p14:nvContentPartPr>
            <p14:xfrm>
              <a:off x="3656965" y="6933092"/>
              <a:ext cx="50800" cy="45719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BC5538EA-6541-4BFC-D625-8BBF0C9CC6A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50883" y="6927020"/>
                <a:ext cx="62963" cy="578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742300E-A327-9CA0-7D05-4E0D39F5AD57}"/>
                  </a:ext>
                </a:extLst>
              </p14:cNvPr>
              <p14:cNvContentPartPr/>
              <p14:nvPr/>
            </p14:nvContentPartPr>
            <p14:xfrm>
              <a:off x="4309745" y="7391562"/>
              <a:ext cx="0" cy="45719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742300E-A327-9CA0-7D05-4E0D39F5AD5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09745" y="6614339"/>
                <a:ext cx="0" cy="1600165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Rectangle 11">
            <a:extLst>
              <a:ext uri="{FF2B5EF4-FFF2-40B4-BE49-F238E27FC236}">
                <a16:creationId xmlns:a16="http://schemas.microsoft.com/office/drawing/2014/main" id="{117AE7CD-68EB-4F9D-ADC5-498A23C4D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37" y="1807671"/>
            <a:ext cx="8143875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Consider a general polynomial of degree n: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P(x)=a</a:t>
            </a:r>
            <a:r>
              <a:rPr kumimoji="0" lang="en-US" altLang="en-US" sz="2800" b="0" i="0" u="none" strike="noStrike" cap="none" normalizeH="0" baseline="-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​x</a:t>
            </a:r>
            <a:r>
              <a:rPr kumimoji="0" lang="en-US" altLang="en-US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+a</a:t>
            </a:r>
            <a:r>
              <a:rPr kumimoji="0" lang="en-US" altLang="en-US" sz="2800" b="0" i="0" u="none" strike="noStrike" cap="none" normalizeH="0" baseline="-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n−1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​x</a:t>
            </a:r>
            <a:r>
              <a:rPr kumimoji="0" lang="en-US" altLang="en-US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n−1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+..............+a</a:t>
            </a:r>
            <a:r>
              <a:rPr kumimoji="0" lang="en-US" altLang="en-US" sz="2800" b="0" i="0" u="none" strike="noStrike" cap="none" normalizeH="0" baseline="-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​x+a</a:t>
            </a:r>
            <a:r>
              <a:rPr kumimoji="0" lang="en-US" altLang="en-US" sz="2800" b="0" i="0" u="none" strike="noStrike" cap="none" normalizeH="0" baseline="-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​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0DA08E6E-1031-5F46-A8C8-33AD885BD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539" y="3146499"/>
            <a:ext cx="8383584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where a</a:t>
            </a:r>
            <a:r>
              <a:rPr kumimoji="0" lang="en-US" altLang="en-US" sz="2400" b="0" i="0" u="none" strike="noStrike" cap="none" normalizeH="0" baseline="-300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​,a</a:t>
            </a:r>
            <a:r>
              <a:rPr kumimoji="0" lang="en-US" altLang="en-US" sz="2400" b="0" i="0" u="none" strike="noStrike" cap="none" normalizeH="0" baseline="-300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n−1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​,……..,a</a:t>
            </a:r>
            <a:r>
              <a:rPr kumimoji="0" lang="en-US" altLang="en-US" sz="2400" b="0" i="0" u="none" strike="noStrike" cap="none" normalizeH="0" baseline="-300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0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​ are the coefficients and a</a:t>
            </a:r>
            <a:r>
              <a:rPr kumimoji="0" lang="en-US" altLang="en-US" sz="2400" b="0" i="0" u="none" strike="noStrike" cap="none" normalizeH="0" baseline="-300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n​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 0.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 r</a:t>
            </a:r>
            <a:r>
              <a:rPr kumimoji="0" lang="en-US" altLang="en-US" sz="24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​,r</a:t>
            </a:r>
            <a:r>
              <a:rPr kumimoji="0" lang="en-US" altLang="en-US" sz="24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​,…….,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en-US" altLang="en-US" sz="2400" b="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​ are the roots of this polynomial, then it can also be expressed in factored form as: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P(x)=a</a:t>
            </a:r>
            <a:r>
              <a:rPr kumimoji="0" lang="en-US" altLang="en-US" sz="2400" b="0" i="0" u="none" strike="noStrike" cap="none" normalizeH="0" baseline="-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​(x−r</a:t>
            </a:r>
            <a:r>
              <a:rPr kumimoji="0" lang="en-US" altLang="en-US" sz="2400" b="0" i="0" u="none" strike="noStrike" cap="none" normalizeH="0" baseline="-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​)(x−r</a:t>
            </a:r>
            <a:r>
              <a:rPr kumimoji="0" lang="en-US" altLang="en-US" sz="2400" b="0" i="0" u="none" strike="noStrike" cap="none" normalizeH="0" baseline="-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​)…….....(x−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en-US" altLang="en-US" sz="2400" b="0" i="0" u="none" strike="noStrike" cap="none" normalizeH="0" baseline="-3000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​).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788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5">
              <a:lumMod val="60000"/>
              <a:lumOff val="40000"/>
            </a:schemeClr>
          </a:fgClr>
          <a:bgClr>
            <a:schemeClr val="accent6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1221F3-9C20-5F69-3E5E-97481555D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8CED1-217D-3E97-5205-835FAB6A1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i="1" u="sng" kern="10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1. Quadratic Polynomial (Degree 2)</a:t>
            </a:r>
            <a:br>
              <a:rPr lang="en-IN" sz="2000" b="1" i="1" kern="10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</a:br>
            <a:endParaRPr lang="en-US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DEEB4-4FC5-12F6-CF39-DDAF40CDA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For a quadratic polynomial </a:t>
            </a:r>
          </a:p>
          <a:p>
            <a:pPr marL="0" indent="0">
              <a:buNone/>
            </a:pPr>
            <a:r>
              <a:rPr lang="en-I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ax</a:t>
            </a:r>
            <a:r>
              <a:rPr lang="en-IN" sz="36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+bx+c= 0</a:t>
            </a:r>
            <a:r>
              <a:rPr lang="en-IN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IN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N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IN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with roots </a:t>
            </a:r>
            <a:r>
              <a:rPr lang="en-IN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</a:t>
            </a:r>
            <a:r>
              <a:rPr lang="en-IN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IN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 </a:t>
            </a:r>
            <a:r>
              <a:rPr lang="en-IN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β</a:t>
            </a:r>
            <a:r>
              <a:rPr lang="en-IN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 relationships are:</a:t>
            </a:r>
          </a:p>
          <a:p>
            <a:pPr marL="0" indent="0">
              <a:buNone/>
            </a:pPr>
            <a:endParaRPr lang="en-IN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I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IN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Sum of the roots</a:t>
            </a:r>
            <a:r>
              <a:rPr lang="en-IN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 	  </a:t>
            </a: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α+β=−b/a​</a:t>
            </a:r>
            <a:endParaRPr lang="en-IN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IN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	Product of the roots</a:t>
            </a:r>
            <a:r>
              <a:rPr lang="en-IN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IN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  </a:t>
            </a: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αβ= c​/a</a:t>
            </a:r>
            <a:endParaRPr lang="en-IN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191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5">
              <a:lumMod val="60000"/>
              <a:lumOff val="40000"/>
            </a:schemeClr>
          </a:fgClr>
          <a:bgClr>
            <a:schemeClr val="accent6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07446D-74CF-5127-CFF0-54C2B7C37E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16B5-9F87-2A1D-A596-2533A6798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Example: Solve the polynomial 2x</a:t>
            </a:r>
            <a:r>
              <a:rPr lang="en-IN" sz="3200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+5x−3=0 </a:t>
            </a:r>
            <a:b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27722-E5C4-53B7-59C6-D8723495F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Here, 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= 2, b = 5, c = −3.</a:t>
            </a:r>
            <a:endParaRPr lang="en-IN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 of roots: 		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α+β= − 5/2​</a:t>
            </a:r>
            <a:endParaRPr lang="en-IN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Product of roots: </a:t>
            </a:r>
            <a:r>
              <a:rPr lang="en-IN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IN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αβ= − 3/2​</a:t>
            </a:r>
            <a:r>
              <a:rPr lang="en-IN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0">
              <a:buNone/>
            </a:pPr>
            <a:r>
              <a:rPr lang="en-IN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Solving these we get ,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buNone/>
            </a:pPr>
            <a:r>
              <a:rPr lang="en-IN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the roots of this equation are 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x=1/2</a:t>
            </a:r>
            <a:r>
              <a:rPr lang="en-IN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 </a:t>
            </a:r>
            <a:r>
              <a:rPr lang="en-IN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 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x=−3.</a:t>
            </a:r>
            <a:endParaRPr lang="en-IN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Sum: </a:t>
            </a:r>
            <a:r>
              <a:rPr lang="en-IN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1/2​+(−3)=−5​/2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Product: </a:t>
            </a:r>
            <a:r>
              <a:rPr lang="en-IN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(1/2​)(−3)=−3/2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calculated values match the relationships.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94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5">
              <a:lumMod val="60000"/>
              <a:lumOff val="40000"/>
            </a:schemeClr>
          </a:fgClr>
          <a:bgClr>
            <a:schemeClr val="accent6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2E7FBE-B26A-D88D-0A11-703B028211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E5AF6-90FA-A495-6264-FC595F4FD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i="1" u="sng" kern="100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2. Relation for Cubic Equation</a:t>
            </a:r>
            <a:r>
              <a:rPr lang="en-IN" sz="3600" b="1" i="1" u="sng" kern="100" dirty="0">
                <a:solidFill>
                  <a:srgbClr val="C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: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846C1-7CBD-F3A9-F1E5-664D588F5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0" y="1473200"/>
            <a:ext cx="10769600" cy="50196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For </a:t>
            </a:r>
            <a:r>
              <a:rPr lang="en-IN" sz="32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ax</a:t>
            </a:r>
            <a:r>
              <a:rPr lang="en-IN" sz="3200" b="1" baseline="30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sz="32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+bx</a:t>
            </a:r>
            <a:r>
              <a:rPr lang="en-IN" sz="3200" b="1" baseline="30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32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+cx+d=0</a:t>
            </a:r>
            <a:r>
              <a:rPr lang="en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</a:p>
          <a:p>
            <a:pPr marL="0" indent="0">
              <a:buNone/>
            </a:pPr>
            <a:r>
              <a:rPr lang="en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 </a:t>
            </a:r>
            <a:r>
              <a:rPr lang="en-I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Let the</a:t>
            </a:r>
            <a:r>
              <a:rPr lang="en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roots are </a:t>
            </a:r>
            <a:r>
              <a:rPr lang="en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α,β,</a:t>
            </a:r>
            <a:r>
              <a:rPr lang="en-IN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γ</a:t>
            </a:r>
            <a:r>
              <a:rPr lang="en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IN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Relations are: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 of roots:</a:t>
            </a:r>
            <a:endParaRPr lang="en-I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	</a:t>
            </a:r>
            <a:r>
              <a:rPr lang="en-IN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α+β+</a:t>
            </a:r>
            <a:r>
              <a:rPr lang="en-IN" sz="3200" b="1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γ</a:t>
            </a:r>
            <a:r>
              <a:rPr lang="en-IN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=−b/a​</a:t>
            </a:r>
            <a:endParaRPr lang="en-IN" sz="3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Sum of product of roots two at a time:</a:t>
            </a:r>
            <a:endParaRPr lang="en-I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	</a:t>
            </a:r>
            <a:r>
              <a:rPr lang="en-IN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αβ+β</a:t>
            </a:r>
            <a:r>
              <a:rPr lang="en-IN" sz="3200" b="1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γ+γ</a:t>
            </a:r>
            <a:r>
              <a:rPr lang="en-IN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α =c/a​</a:t>
            </a:r>
            <a:endParaRPr lang="en-IN" sz="3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Product of roots:</a:t>
            </a:r>
            <a:endParaRPr lang="en-I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	</a:t>
            </a:r>
            <a:r>
              <a:rPr lang="en-IN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αβ</a:t>
            </a:r>
            <a:r>
              <a:rPr lang="en-IN" sz="3200" b="1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γ</a:t>
            </a:r>
            <a:r>
              <a:rPr lang="en-IN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=−d​/a</a:t>
            </a:r>
            <a:endParaRPr lang="en-IN" sz="3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796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5">
              <a:lumMod val="60000"/>
              <a:lumOff val="40000"/>
            </a:schemeClr>
          </a:fgClr>
          <a:bgClr>
            <a:schemeClr val="accent6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B44185-7607-3F9B-C265-46344782F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2B6DF-B3D7-5CC9-A598-F4469DE18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Example</a:t>
            </a:r>
            <a:r>
              <a:rPr lang="en-IN" sz="3200" b="1" i="1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:</a:t>
            </a:r>
            <a:r>
              <a:rPr lang="en-IN" sz="32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Solve the equation: </a:t>
            </a:r>
            <a:r>
              <a:rPr lang="en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x</a:t>
            </a:r>
            <a:r>
              <a:rPr lang="en-IN" sz="3200" b="1" baseline="30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3</a:t>
            </a:r>
            <a:r>
              <a:rPr lang="en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−6x</a:t>
            </a:r>
            <a:r>
              <a:rPr lang="en-IN" sz="3200" b="1" baseline="30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2</a:t>
            </a:r>
            <a:r>
              <a:rPr lang="en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+11x−6=0.</a:t>
            </a:r>
            <a:endParaRPr lang="en-US" sz="66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71710-E177-8DBC-D7AE-DB117E43A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5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Here</a:t>
            </a:r>
            <a:r>
              <a:rPr lang="en-IN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IN" sz="36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a=1, b=−6, c=11, d=−6.</a:t>
            </a:r>
            <a:endParaRPr lang="en-IN" sz="36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 of roots = </a:t>
            </a:r>
            <a:r>
              <a:rPr lang="en-IN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−(-6)/1​=6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 of products two at a time </a:t>
            </a:r>
            <a:r>
              <a:rPr lang="en-IN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 11/1​=11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Product of roots = </a:t>
            </a:r>
            <a:r>
              <a:rPr lang="en-IN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−(-6)/1=6</a:t>
            </a:r>
          </a:p>
          <a:p>
            <a:r>
              <a:rPr lang="en-IN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roots are </a:t>
            </a:r>
            <a:r>
              <a:rPr lang="en-IN" sz="36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1,2,3.</a:t>
            </a:r>
            <a:br>
              <a:rPr lang="en-IN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IN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Check: 	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1+2+3=6, </a:t>
            </a:r>
          </a:p>
          <a:p>
            <a:pPr marL="0" indent="0">
              <a:buNone/>
            </a:pPr>
            <a:r>
              <a:rPr lang="en-IN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IN" b="1" dirty="0">
                <a:solidFill>
                  <a:schemeClr val="bg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⋅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2+2</a:t>
            </a:r>
            <a:r>
              <a:rPr lang="en-IN" b="1" dirty="0">
                <a:solidFill>
                  <a:schemeClr val="bg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⋅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3+3</a:t>
            </a:r>
            <a:r>
              <a:rPr lang="en-IN" b="1" dirty="0">
                <a:solidFill>
                  <a:schemeClr val="bg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⋅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1=11, </a:t>
            </a:r>
          </a:p>
          <a:p>
            <a:pPr marL="0" indent="0">
              <a:buNone/>
            </a:pP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1</a:t>
            </a:r>
            <a:r>
              <a:rPr lang="en-IN" b="1" dirty="0">
                <a:solidFill>
                  <a:schemeClr val="bg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⋅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b="1" dirty="0">
                <a:solidFill>
                  <a:schemeClr val="bg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⋅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3=6</a:t>
            </a:r>
            <a:r>
              <a:rPr lang="en-IN" sz="32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462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5">
              <a:lumMod val="60000"/>
              <a:lumOff val="40000"/>
            </a:schemeClr>
          </a:fgClr>
          <a:bgClr>
            <a:schemeClr val="accent6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52D540-A3AD-FE76-0351-664D72E69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18E7C-554B-0B4A-28E1-3CC963A62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i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3. Relation for Quartic Equation:</a:t>
            </a:r>
            <a:endParaRPr lang="en-US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19BB0-F4B4-6930-944D-BF16B90E6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 </a:t>
            </a:r>
            <a:r>
              <a:rPr lang="en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ax</a:t>
            </a:r>
            <a:r>
              <a:rPr lang="en-IN" sz="3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+bx</a:t>
            </a:r>
            <a:r>
              <a:rPr lang="en-IN" sz="3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+cx</a:t>
            </a:r>
            <a:r>
              <a:rPr lang="en-IN" sz="3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+dx+e=</a:t>
            </a:r>
            <a:r>
              <a:rPr lang="en-IN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IN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IN" sz="3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IN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let the roots be </a:t>
            </a:r>
            <a:r>
              <a:rPr lang="en-IN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α,β,</a:t>
            </a:r>
            <a:r>
              <a:rPr lang="en-IN" sz="36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γ,δ</a:t>
            </a:r>
            <a:r>
              <a:rPr lang="en-IN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IN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IN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Relations are: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α+β+</a:t>
            </a:r>
            <a:r>
              <a:rPr lang="en-IN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γ+δ</a:t>
            </a: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=−b/a</a:t>
            </a:r>
            <a:endParaRPr lang="en-IN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αβ+β</a:t>
            </a:r>
            <a:r>
              <a:rPr lang="en-IN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γ+γδ</a:t>
            </a: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+α</a:t>
            </a:r>
            <a:r>
              <a:rPr lang="en-IN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γ</a:t>
            </a: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+α</a:t>
            </a:r>
            <a:r>
              <a:rPr lang="en-IN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δ</a:t>
            </a: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+β</a:t>
            </a:r>
            <a:r>
              <a:rPr lang="en-IN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δ</a:t>
            </a: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=c/a</a:t>
            </a:r>
            <a:endParaRPr lang="en-IN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αβ</a:t>
            </a:r>
            <a:r>
              <a:rPr lang="en-IN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γ</a:t>
            </a: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+β</a:t>
            </a:r>
            <a:r>
              <a:rPr lang="en-IN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γδ+γδ</a:t>
            </a: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α+</a:t>
            </a:r>
            <a:r>
              <a:rPr lang="en-IN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δ</a:t>
            </a: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αβ=−-d/a</a:t>
            </a:r>
            <a:endParaRPr lang="en-IN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αβ</a:t>
            </a:r>
            <a:r>
              <a:rPr lang="en-IN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γδ</a:t>
            </a: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=e/a​</a:t>
            </a:r>
            <a:endParaRPr lang="en-IN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75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5">
              <a:lumMod val="60000"/>
              <a:lumOff val="40000"/>
            </a:schemeClr>
          </a:fgClr>
          <a:bgClr>
            <a:schemeClr val="accent6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6974D0-5910-B19C-9B0B-9ECA623916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845FC-D553-B54A-C7FE-5D02D32BA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IN" sz="2800" b="1" i="1" kern="10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4. </a:t>
            </a:r>
            <a:r>
              <a:rPr lang="en-IN" sz="2800" b="1" i="1" u="sng" kern="10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General Rule </a:t>
            </a:r>
            <a:r>
              <a:rPr lang="en-IN" sz="2800" b="1" u="sng" kern="100" dirty="0">
                <a:solidFill>
                  <a:schemeClr val="bg1"/>
                </a:solidFill>
                <a:effectLst/>
                <a:latin typeface="-webkit-standard"/>
                <a:ea typeface="Times New Roman" panose="02020603050405020304" pitchFamily="18" charset="0"/>
                <a:cs typeface="Vrinda" panose="020B0502040204020203" pitchFamily="34" charset="0"/>
              </a:rPr>
              <a:t>(For any degree n)</a:t>
            </a:r>
            <a:r>
              <a:rPr lang="en-IN" sz="2800" b="1" i="1" kern="1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 	</a:t>
            </a:r>
            <a:r>
              <a:rPr lang="en-IN" sz="2800" b="1" i="1" kern="10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		</a:t>
            </a:r>
            <a:r>
              <a:rPr lang="en-IN" sz="2800" b="1" i="1" kern="1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(Vieta’s Formula)</a:t>
            </a:r>
            <a:br>
              <a:rPr lang="en-IN" sz="1800" b="1" kern="10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BEC4B-8DEC-F927-19BB-4ACF6A4EE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2506"/>
            <a:ext cx="10515600" cy="56046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polynomial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0">
              <a:buNone/>
            </a:pP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		a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n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x</a:t>
            </a:r>
            <a:r>
              <a:rPr lang="en-IN" b="1" kern="1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n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+a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n−1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x</a:t>
            </a:r>
            <a:r>
              <a:rPr lang="en-IN" b="1" kern="1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n−1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+</a:t>
            </a:r>
            <a:r>
              <a:rPr lang="en-IN" b="1" kern="100" dirty="0">
                <a:solidFill>
                  <a:schemeClr val="bg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⋯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+a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1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x+a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0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=0</a:t>
            </a:r>
            <a:endParaRPr lang="en-IN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indent="0">
              <a:buNone/>
            </a:pP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roots α</a:t>
            </a:r>
            <a:r>
              <a:rPr lang="en-IN" b="1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,α</a:t>
            </a:r>
            <a:r>
              <a:rPr lang="en-IN" b="1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,…,α</a:t>
            </a:r>
            <a:r>
              <a:rPr lang="en-IN" b="1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satisfy:</a:t>
            </a:r>
            <a:endParaRPr lang="en-IN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 of roots (one at a time):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0">
              <a:buNone/>
            </a:pP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		α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1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+α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2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+</a:t>
            </a:r>
            <a:r>
              <a:rPr lang="en-IN" b="1" kern="100" dirty="0">
                <a:solidFill>
                  <a:schemeClr val="bg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⋯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+α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n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​= − ​a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n−1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/ a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n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​​</a:t>
            </a:r>
            <a:endParaRPr lang="en-IN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 of products of roots taken two at a time: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0">
              <a:buNone/>
            </a:pP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		∑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1≤i&lt;</a:t>
            </a:r>
            <a:r>
              <a:rPr lang="en-IN" b="1" kern="100" baseline="-25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j≤n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α</a:t>
            </a:r>
            <a:r>
              <a:rPr lang="en-IN" b="1" kern="100" baseline="-25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i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α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j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= a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n−2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/a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n</a:t>
            </a:r>
            <a:endParaRPr lang="en-IN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 of products taken three at a time: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0">
              <a:buNone/>
            </a:pP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		∑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1≤i&lt;j&lt;</a:t>
            </a:r>
            <a:r>
              <a:rPr lang="en-IN" b="1" kern="100" baseline="-25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k≤n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α</a:t>
            </a:r>
            <a:r>
              <a:rPr lang="en-IN" b="1" kern="100" baseline="-25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i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α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j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α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k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= −a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n−3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/a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n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.</a:t>
            </a:r>
            <a:endParaRPr lang="en-IN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1828800" indent="0">
              <a:buNone/>
            </a:pP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IN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 continues until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IN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Product of all roots: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0">
              <a:buNone/>
            </a:pP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		α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1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α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2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………α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n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= (−1)</a:t>
            </a:r>
            <a:r>
              <a:rPr lang="en-IN" b="1" kern="1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n 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a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0</a:t>
            </a:r>
            <a:r>
              <a:rPr lang="en-IN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/a</a:t>
            </a:r>
            <a:r>
              <a:rPr lang="en-IN" b="1" kern="100" baseline="-25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n</a:t>
            </a:r>
            <a:endParaRPr lang="en-IN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338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5">
              <a:lumMod val="60000"/>
              <a:lumOff val="40000"/>
            </a:schemeClr>
          </a:fgClr>
          <a:bgClr>
            <a:schemeClr val="accent6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F28770F-3730-1A14-7129-80C1543E8C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CC7108F-7805-1BDA-2B54-41655A362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301625"/>
            <a:ext cx="10515600" cy="6111875"/>
          </a:xfrm>
        </p:spPr>
        <p:txBody>
          <a:bodyPr/>
          <a:lstStyle/>
          <a:p>
            <a:pPr marL="0" indent="0">
              <a:buNone/>
            </a:pPr>
            <a:r>
              <a:rPr lang="en-IN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general, the sum of the products of the roots taken k at a time is given by: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indent="0">
              <a:buNone/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∑</a:t>
            </a:r>
            <a:r>
              <a:rPr lang="en-IN" sz="3200" b="1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i1</a:t>
            </a:r>
            <a:r>
              <a:rPr lang="en-IN" sz="320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</a:t>
            </a:r>
            <a:r>
              <a:rPr lang="en-IN" sz="3200" b="1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&lt;...&lt;</a:t>
            </a:r>
            <a:r>
              <a:rPr lang="en-IN" sz="3200" b="1" baseline="-25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ik</a:t>
            </a:r>
            <a:r>
              <a:rPr lang="en-IN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​​</a:t>
            </a: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IN" sz="3200" b="1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i1</a:t>
            </a:r>
            <a:r>
              <a:rPr lang="en-IN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​​</a:t>
            </a: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……..</a:t>
            </a:r>
            <a:r>
              <a:rPr lang="en-I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IN" sz="3200" b="1" baseline="-25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ik</a:t>
            </a:r>
            <a:r>
              <a:rPr lang="en-IN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​​</a:t>
            </a: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(−1)</a:t>
            </a:r>
            <a:r>
              <a:rPr lang="en-IN" sz="3200" b="1" baseline="30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I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IN" sz="3200" b="1" baseline="-25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IN" sz="3200" b="1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-k </a:t>
            </a:r>
            <a:r>
              <a:rPr lang="en-IN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​/</a:t>
            </a: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IN" sz="3200" b="1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IN" sz="320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​​</a:t>
            </a:r>
            <a:endParaRPr lang="en-IN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IN" sz="3200" b="1" u="sng" dirty="0">
                <a:effectLst/>
                <a:latin typeface="-webkit-standard"/>
                <a:ea typeface="Times New Roman" panose="02020603050405020304" pitchFamily="18" charset="0"/>
              </a:rPr>
              <a:t>In short:</a:t>
            </a:r>
            <a:r>
              <a:rPr lang="en-IN" sz="3200" dirty="0">
                <a:effectLst/>
                <a:latin typeface="-webkit-standard"/>
                <a:ea typeface="Times New Roman" panose="02020603050405020304" pitchFamily="18" charset="0"/>
              </a:rPr>
              <a:t> </a:t>
            </a: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Coefficients ↔ Roots</a:t>
            </a:r>
            <a:r>
              <a:rPr lang="en-IN" sz="3200" dirty="0">
                <a:solidFill>
                  <a:schemeClr val="bg1"/>
                </a:solidFill>
                <a:effectLst/>
                <a:latin typeface="-webkit-standard"/>
                <a:ea typeface="Times New Roman" panose="02020603050405020304" pitchFamily="18" charset="0"/>
              </a:rPr>
              <a:t> </a:t>
            </a:r>
            <a:r>
              <a:rPr lang="en-IN" sz="3200" dirty="0">
                <a:effectLst/>
                <a:latin typeface="-webkit-standard"/>
                <a:ea typeface="Times New Roman" panose="02020603050405020304" pitchFamily="18" charset="0"/>
              </a:rPr>
              <a:t>are connected by </a:t>
            </a:r>
            <a:r>
              <a:rPr lang="en-IN" sz="3200" dirty="0">
                <a:solidFill>
                  <a:schemeClr val="bg1"/>
                </a:solidFill>
                <a:effectLst/>
                <a:latin typeface="-webkit-standard"/>
                <a:ea typeface="Times New Roman" panose="02020603050405020304" pitchFamily="18" charset="0"/>
              </a:rPr>
              <a:t>alternating signs</a:t>
            </a:r>
            <a:r>
              <a:rPr lang="en-IN" sz="3200" dirty="0">
                <a:effectLst/>
                <a:latin typeface="-webkit-standard"/>
                <a:ea typeface="Times New Roman" panose="02020603050405020304" pitchFamily="18" charset="0"/>
              </a:rPr>
              <a:t> and ratios of coefficients.</a:t>
            </a:r>
            <a:endParaRPr lang="en-I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I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powerful set of formulas is a key component of polynomial theory. It provides a bridge between the </a:t>
            </a:r>
            <a:r>
              <a:rPr lang="en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algebraic structure</a:t>
            </a:r>
            <a:r>
              <a:rPr lang="en-I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of a polynomial (its coefficients) and the </a:t>
            </a:r>
            <a:r>
              <a:rPr lang="en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geometric properties</a:t>
            </a:r>
            <a:r>
              <a:rPr lang="en-I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of its roots.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148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1612</Words>
  <Application>Microsoft Macintosh PowerPoint</Application>
  <PresentationFormat>Widescreen</PresentationFormat>
  <Paragraphs>133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-webkit-standard</vt:lpstr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PowerPoint Presentation</vt:lpstr>
      <vt:lpstr>General Form of a Polynomial</vt:lpstr>
      <vt:lpstr>1. Quadratic Polynomial (Degree 2) </vt:lpstr>
      <vt:lpstr>Example: Solve the polynomial 2x2+5x−3=0  </vt:lpstr>
      <vt:lpstr>2. Relation for Cubic Equation:</vt:lpstr>
      <vt:lpstr>Example: Solve the equation: x3−6x2+11x−6=0.</vt:lpstr>
      <vt:lpstr>3. Relation for Quartic Equation:</vt:lpstr>
      <vt:lpstr>4. General Rule (For any degree n)    (Vieta’s Formula) </vt:lpstr>
      <vt:lpstr>PowerPoint Presentation</vt:lpstr>
      <vt:lpstr>   Example 1: Quartic Polynomial (Degree 4) Solve the polynomial x4−10x3+35x2−50x+24=0.  </vt:lpstr>
      <vt:lpstr>PowerPoint Presentation</vt:lpstr>
      <vt:lpstr> Example 2: Using the formulas to construct a polynomial. Construct a cubic polynomial with roots 2,−1, and 3.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murchana21@outlook.com</dc:creator>
  <cp:lastModifiedBy>murchana21@outlook.com</cp:lastModifiedBy>
  <cp:revision>20</cp:revision>
  <dcterms:created xsi:type="dcterms:W3CDTF">2025-09-12T07:24:09Z</dcterms:created>
  <dcterms:modified xsi:type="dcterms:W3CDTF">2025-09-12T13:24:24Z</dcterms:modified>
</cp:coreProperties>
</file>