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3" r:id="rId2"/>
    <p:sldId id="274" r:id="rId3"/>
    <p:sldId id="275" r:id="rId4"/>
    <p:sldId id="276" r:id="rId5"/>
    <p:sldId id="277" r:id="rId6"/>
    <p:sldId id="278" r:id="rId7"/>
    <p:sldId id="279" r:id="rId8"/>
    <p:sldId id="280" r:id="rId9"/>
    <p:sldId id="281" r:id="rId10"/>
    <p:sldId id="282" r:id="rId11"/>
    <p:sldId id="283" r:id="rId12"/>
    <p:sldId id="285" r:id="rId13"/>
    <p:sldId id="286" r:id="rId14"/>
    <p:sldId id="287" r:id="rId15"/>
    <p:sldId id="288" r:id="rId16"/>
    <p:sldId id="289" r:id="rId17"/>
    <p:sldId id="291" r:id="rId18"/>
    <p:sldId id="292" r:id="rId19"/>
    <p:sldId id="293" r:id="rId20"/>
    <p:sldId id="294" r:id="rId21"/>
    <p:sldId id="295" r:id="rId22"/>
    <p:sldId id="296" r:id="rId23"/>
    <p:sldId id="297" r:id="rId24"/>
    <p:sldId id="298" r:id="rId25"/>
    <p:sldId id="299" r:id="rId26"/>
    <p:sldId id="300" r:id="rId27"/>
    <p:sldId id="301" r:id="rId28"/>
    <p:sldId id="302" r:id="rId29"/>
    <p:sldId id="303" r:id="rId30"/>
    <p:sldId id="304" r:id="rId31"/>
    <p:sldId id="305" r:id="rId32"/>
    <p:sldId id="306" r:id="rId33"/>
    <p:sldId id="307" r:id="rId34"/>
    <p:sldId id="308" r:id="rId35"/>
    <p:sldId id="309" r:id="rId36"/>
    <p:sldId id="310" r:id="rId37"/>
    <p:sldId id="311"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3"/>
    <p:restoredTop sz="94699"/>
  </p:normalViewPr>
  <p:slideViewPr>
    <p:cSldViewPr snapToGrid="0">
      <p:cViewPr>
        <p:scale>
          <a:sx n="88" d="100"/>
          <a:sy n="88" d="100"/>
        </p:scale>
        <p:origin x="280" y="7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7A513-002F-1EF7-B9CB-9F20CB84697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7508BA4D-B171-FAF8-28C2-58B5CC0052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55D18680-6E86-F97E-1E14-31F84D69C0D5}"/>
              </a:ext>
            </a:extLst>
          </p:cNvPr>
          <p:cNvSpPr>
            <a:spLocks noGrp="1"/>
          </p:cNvSpPr>
          <p:nvPr>
            <p:ph type="dt" sz="half" idx="10"/>
          </p:nvPr>
        </p:nvSpPr>
        <p:spPr/>
        <p:txBody>
          <a:bodyPr/>
          <a:lstStyle/>
          <a:p>
            <a:fld id="{F182C0FC-31A4-6041-BC71-FB391BEA3C68}" type="datetimeFigureOut">
              <a:rPr lang="en-US" smtClean="0"/>
              <a:t>8/27/25</a:t>
            </a:fld>
            <a:endParaRPr lang="en-US"/>
          </a:p>
        </p:txBody>
      </p:sp>
      <p:sp>
        <p:nvSpPr>
          <p:cNvPr id="5" name="Footer Placeholder 4">
            <a:extLst>
              <a:ext uri="{FF2B5EF4-FFF2-40B4-BE49-F238E27FC236}">
                <a16:creationId xmlns:a16="http://schemas.microsoft.com/office/drawing/2014/main" id="{14C2B6A3-D7C4-FAB4-64C8-E72A351823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8B1F55-DDFC-4A5C-1154-1DC6E29B13D0}"/>
              </a:ext>
            </a:extLst>
          </p:cNvPr>
          <p:cNvSpPr>
            <a:spLocks noGrp="1"/>
          </p:cNvSpPr>
          <p:nvPr>
            <p:ph type="sldNum" sz="quarter" idx="12"/>
          </p:nvPr>
        </p:nvSpPr>
        <p:spPr/>
        <p:txBody>
          <a:bodyPr/>
          <a:lstStyle/>
          <a:p>
            <a:fld id="{CCAC5571-D698-3744-9EDB-BFCFB9068FB7}" type="slidenum">
              <a:rPr lang="en-US" smtClean="0"/>
              <a:t>‹#›</a:t>
            </a:fld>
            <a:endParaRPr lang="en-US"/>
          </a:p>
        </p:txBody>
      </p:sp>
    </p:spTree>
    <p:extLst>
      <p:ext uri="{BB962C8B-B14F-4D97-AF65-F5344CB8AC3E}">
        <p14:creationId xmlns:p14="http://schemas.microsoft.com/office/powerpoint/2010/main" val="2886534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65F17-1B4D-49AF-08CC-3E370A499BD2}"/>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A1CEBBA-5519-07BF-EA1A-D5BC755792F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5ACC7C0-AF1A-CF12-ABBF-BAC8957358E5}"/>
              </a:ext>
            </a:extLst>
          </p:cNvPr>
          <p:cNvSpPr>
            <a:spLocks noGrp="1"/>
          </p:cNvSpPr>
          <p:nvPr>
            <p:ph type="dt" sz="half" idx="10"/>
          </p:nvPr>
        </p:nvSpPr>
        <p:spPr/>
        <p:txBody>
          <a:bodyPr/>
          <a:lstStyle/>
          <a:p>
            <a:fld id="{F182C0FC-31A4-6041-BC71-FB391BEA3C68}" type="datetimeFigureOut">
              <a:rPr lang="en-US" smtClean="0"/>
              <a:t>8/27/25</a:t>
            </a:fld>
            <a:endParaRPr lang="en-US"/>
          </a:p>
        </p:txBody>
      </p:sp>
      <p:sp>
        <p:nvSpPr>
          <p:cNvPr id="5" name="Footer Placeholder 4">
            <a:extLst>
              <a:ext uri="{FF2B5EF4-FFF2-40B4-BE49-F238E27FC236}">
                <a16:creationId xmlns:a16="http://schemas.microsoft.com/office/drawing/2014/main" id="{F420D479-4999-C07D-281D-FA7575B24F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BA871D-F212-CD9F-64E1-C0EAAE997B7C}"/>
              </a:ext>
            </a:extLst>
          </p:cNvPr>
          <p:cNvSpPr>
            <a:spLocks noGrp="1"/>
          </p:cNvSpPr>
          <p:nvPr>
            <p:ph type="sldNum" sz="quarter" idx="12"/>
          </p:nvPr>
        </p:nvSpPr>
        <p:spPr/>
        <p:txBody>
          <a:bodyPr/>
          <a:lstStyle/>
          <a:p>
            <a:fld id="{CCAC5571-D698-3744-9EDB-BFCFB9068FB7}" type="slidenum">
              <a:rPr lang="en-US" smtClean="0"/>
              <a:t>‹#›</a:t>
            </a:fld>
            <a:endParaRPr lang="en-US"/>
          </a:p>
        </p:txBody>
      </p:sp>
    </p:spTree>
    <p:extLst>
      <p:ext uri="{BB962C8B-B14F-4D97-AF65-F5344CB8AC3E}">
        <p14:creationId xmlns:p14="http://schemas.microsoft.com/office/powerpoint/2010/main" val="3706776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DB5DA0-DD18-16EF-09B7-EF5A93B8A6C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03BE268-B3C6-183E-64B1-59A3D26DCED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CF6D6D6-B7FE-D46D-3798-268096C3E1BA}"/>
              </a:ext>
            </a:extLst>
          </p:cNvPr>
          <p:cNvSpPr>
            <a:spLocks noGrp="1"/>
          </p:cNvSpPr>
          <p:nvPr>
            <p:ph type="dt" sz="half" idx="10"/>
          </p:nvPr>
        </p:nvSpPr>
        <p:spPr/>
        <p:txBody>
          <a:bodyPr/>
          <a:lstStyle/>
          <a:p>
            <a:fld id="{F182C0FC-31A4-6041-BC71-FB391BEA3C68}" type="datetimeFigureOut">
              <a:rPr lang="en-US" smtClean="0"/>
              <a:t>8/27/25</a:t>
            </a:fld>
            <a:endParaRPr lang="en-US"/>
          </a:p>
        </p:txBody>
      </p:sp>
      <p:sp>
        <p:nvSpPr>
          <p:cNvPr id="5" name="Footer Placeholder 4">
            <a:extLst>
              <a:ext uri="{FF2B5EF4-FFF2-40B4-BE49-F238E27FC236}">
                <a16:creationId xmlns:a16="http://schemas.microsoft.com/office/drawing/2014/main" id="{FAEFB31E-4B46-D261-5544-EF41055C0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F29E4C-3017-D5D5-8226-26CB9122F931}"/>
              </a:ext>
            </a:extLst>
          </p:cNvPr>
          <p:cNvSpPr>
            <a:spLocks noGrp="1"/>
          </p:cNvSpPr>
          <p:nvPr>
            <p:ph type="sldNum" sz="quarter" idx="12"/>
          </p:nvPr>
        </p:nvSpPr>
        <p:spPr/>
        <p:txBody>
          <a:bodyPr/>
          <a:lstStyle/>
          <a:p>
            <a:fld id="{CCAC5571-D698-3744-9EDB-BFCFB9068FB7}" type="slidenum">
              <a:rPr lang="en-US" smtClean="0"/>
              <a:t>‹#›</a:t>
            </a:fld>
            <a:endParaRPr lang="en-US"/>
          </a:p>
        </p:txBody>
      </p:sp>
    </p:spTree>
    <p:extLst>
      <p:ext uri="{BB962C8B-B14F-4D97-AF65-F5344CB8AC3E}">
        <p14:creationId xmlns:p14="http://schemas.microsoft.com/office/powerpoint/2010/main" val="407942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C1AB9-AEF4-9874-1BAD-B34FDB1E966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64977CD-8EA7-CF75-88D5-BC63650FCD5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AAC5423-071C-FBA6-C1D6-C3E6AE8634F1}"/>
              </a:ext>
            </a:extLst>
          </p:cNvPr>
          <p:cNvSpPr>
            <a:spLocks noGrp="1"/>
          </p:cNvSpPr>
          <p:nvPr>
            <p:ph type="dt" sz="half" idx="10"/>
          </p:nvPr>
        </p:nvSpPr>
        <p:spPr/>
        <p:txBody>
          <a:bodyPr/>
          <a:lstStyle/>
          <a:p>
            <a:fld id="{F182C0FC-31A4-6041-BC71-FB391BEA3C68}" type="datetimeFigureOut">
              <a:rPr lang="en-US" smtClean="0"/>
              <a:t>8/27/25</a:t>
            </a:fld>
            <a:endParaRPr lang="en-US"/>
          </a:p>
        </p:txBody>
      </p:sp>
      <p:sp>
        <p:nvSpPr>
          <p:cNvPr id="5" name="Footer Placeholder 4">
            <a:extLst>
              <a:ext uri="{FF2B5EF4-FFF2-40B4-BE49-F238E27FC236}">
                <a16:creationId xmlns:a16="http://schemas.microsoft.com/office/drawing/2014/main" id="{31BE689A-B222-C4E6-8F90-C9D285C93A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5F84AC-FA43-D73C-B8DE-3F8BB5A1B06E}"/>
              </a:ext>
            </a:extLst>
          </p:cNvPr>
          <p:cNvSpPr>
            <a:spLocks noGrp="1"/>
          </p:cNvSpPr>
          <p:nvPr>
            <p:ph type="sldNum" sz="quarter" idx="12"/>
          </p:nvPr>
        </p:nvSpPr>
        <p:spPr/>
        <p:txBody>
          <a:bodyPr/>
          <a:lstStyle/>
          <a:p>
            <a:fld id="{CCAC5571-D698-3744-9EDB-BFCFB9068FB7}" type="slidenum">
              <a:rPr lang="en-US" smtClean="0"/>
              <a:t>‹#›</a:t>
            </a:fld>
            <a:endParaRPr lang="en-US"/>
          </a:p>
        </p:txBody>
      </p:sp>
    </p:spTree>
    <p:extLst>
      <p:ext uri="{BB962C8B-B14F-4D97-AF65-F5344CB8AC3E}">
        <p14:creationId xmlns:p14="http://schemas.microsoft.com/office/powerpoint/2010/main" val="3170217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AD14B-4BD0-5293-2553-A6A43DABD95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C984297-CB3A-ED56-8815-C29F6A576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8C0F414-1CC6-BC96-EBFC-B92C6567509F}"/>
              </a:ext>
            </a:extLst>
          </p:cNvPr>
          <p:cNvSpPr>
            <a:spLocks noGrp="1"/>
          </p:cNvSpPr>
          <p:nvPr>
            <p:ph type="dt" sz="half" idx="10"/>
          </p:nvPr>
        </p:nvSpPr>
        <p:spPr/>
        <p:txBody>
          <a:bodyPr/>
          <a:lstStyle/>
          <a:p>
            <a:fld id="{F182C0FC-31A4-6041-BC71-FB391BEA3C68}" type="datetimeFigureOut">
              <a:rPr lang="en-US" smtClean="0"/>
              <a:t>8/27/25</a:t>
            </a:fld>
            <a:endParaRPr lang="en-US"/>
          </a:p>
        </p:txBody>
      </p:sp>
      <p:sp>
        <p:nvSpPr>
          <p:cNvPr id="5" name="Footer Placeholder 4">
            <a:extLst>
              <a:ext uri="{FF2B5EF4-FFF2-40B4-BE49-F238E27FC236}">
                <a16:creationId xmlns:a16="http://schemas.microsoft.com/office/drawing/2014/main" id="{8C71AED2-0FF0-9F06-5453-01CAED3E36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8E5FB4-7B3D-42B3-036E-84D630C2205E}"/>
              </a:ext>
            </a:extLst>
          </p:cNvPr>
          <p:cNvSpPr>
            <a:spLocks noGrp="1"/>
          </p:cNvSpPr>
          <p:nvPr>
            <p:ph type="sldNum" sz="quarter" idx="12"/>
          </p:nvPr>
        </p:nvSpPr>
        <p:spPr/>
        <p:txBody>
          <a:bodyPr/>
          <a:lstStyle/>
          <a:p>
            <a:fld id="{CCAC5571-D698-3744-9EDB-BFCFB9068FB7}" type="slidenum">
              <a:rPr lang="en-US" smtClean="0"/>
              <a:t>‹#›</a:t>
            </a:fld>
            <a:endParaRPr lang="en-US"/>
          </a:p>
        </p:txBody>
      </p:sp>
    </p:spTree>
    <p:extLst>
      <p:ext uri="{BB962C8B-B14F-4D97-AF65-F5344CB8AC3E}">
        <p14:creationId xmlns:p14="http://schemas.microsoft.com/office/powerpoint/2010/main" val="2612768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C2147-2534-58FC-E5DC-5645518AAA0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A7C8FEE-95EC-64B6-30BC-B03067BD2FD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7401283F-E19B-9FCB-7DD4-B6BA84E7384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D095E6A0-79A7-1EE3-DDBD-22F6B54DC88C}"/>
              </a:ext>
            </a:extLst>
          </p:cNvPr>
          <p:cNvSpPr>
            <a:spLocks noGrp="1"/>
          </p:cNvSpPr>
          <p:nvPr>
            <p:ph type="dt" sz="half" idx="10"/>
          </p:nvPr>
        </p:nvSpPr>
        <p:spPr/>
        <p:txBody>
          <a:bodyPr/>
          <a:lstStyle/>
          <a:p>
            <a:fld id="{F182C0FC-31A4-6041-BC71-FB391BEA3C68}" type="datetimeFigureOut">
              <a:rPr lang="en-US" smtClean="0"/>
              <a:t>8/27/25</a:t>
            </a:fld>
            <a:endParaRPr lang="en-US"/>
          </a:p>
        </p:txBody>
      </p:sp>
      <p:sp>
        <p:nvSpPr>
          <p:cNvPr id="6" name="Footer Placeholder 5">
            <a:extLst>
              <a:ext uri="{FF2B5EF4-FFF2-40B4-BE49-F238E27FC236}">
                <a16:creationId xmlns:a16="http://schemas.microsoft.com/office/drawing/2014/main" id="{C8082B44-6B4D-2856-C169-8A43C3C1BA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07A2C1-7D4F-94B5-7C9B-348D2AFCCB14}"/>
              </a:ext>
            </a:extLst>
          </p:cNvPr>
          <p:cNvSpPr>
            <a:spLocks noGrp="1"/>
          </p:cNvSpPr>
          <p:nvPr>
            <p:ph type="sldNum" sz="quarter" idx="12"/>
          </p:nvPr>
        </p:nvSpPr>
        <p:spPr/>
        <p:txBody>
          <a:bodyPr/>
          <a:lstStyle/>
          <a:p>
            <a:fld id="{CCAC5571-D698-3744-9EDB-BFCFB9068FB7}" type="slidenum">
              <a:rPr lang="en-US" smtClean="0"/>
              <a:t>‹#›</a:t>
            </a:fld>
            <a:endParaRPr lang="en-US"/>
          </a:p>
        </p:txBody>
      </p:sp>
    </p:spTree>
    <p:extLst>
      <p:ext uri="{BB962C8B-B14F-4D97-AF65-F5344CB8AC3E}">
        <p14:creationId xmlns:p14="http://schemas.microsoft.com/office/powerpoint/2010/main" val="350886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FEE87-6C91-01C7-986E-D0A6A55FB3B3}"/>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EFCB401-6594-D4E1-C1B7-34034C4A99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B3C294A-D4D7-9126-3006-ABA6BF85BC6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16BA51F-B57B-5BE7-B22A-6EF2A1486C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54D3784-A69B-E97F-8E75-601D8AE65A4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667453E-EFA7-A91F-900F-5019B9FCDB85}"/>
              </a:ext>
            </a:extLst>
          </p:cNvPr>
          <p:cNvSpPr>
            <a:spLocks noGrp="1"/>
          </p:cNvSpPr>
          <p:nvPr>
            <p:ph type="dt" sz="half" idx="10"/>
          </p:nvPr>
        </p:nvSpPr>
        <p:spPr/>
        <p:txBody>
          <a:bodyPr/>
          <a:lstStyle/>
          <a:p>
            <a:fld id="{F182C0FC-31A4-6041-BC71-FB391BEA3C68}" type="datetimeFigureOut">
              <a:rPr lang="en-US" smtClean="0"/>
              <a:t>8/27/25</a:t>
            </a:fld>
            <a:endParaRPr lang="en-US"/>
          </a:p>
        </p:txBody>
      </p:sp>
      <p:sp>
        <p:nvSpPr>
          <p:cNvPr id="8" name="Footer Placeholder 7">
            <a:extLst>
              <a:ext uri="{FF2B5EF4-FFF2-40B4-BE49-F238E27FC236}">
                <a16:creationId xmlns:a16="http://schemas.microsoft.com/office/drawing/2014/main" id="{0A24D5D4-911C-1431-A3FF-C1B375F1BE0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5A59332-AFAB-DFA0-97A7-353BCF657B66}"/>
              </a:ext>
            </a:extLst>
          </p:cNvPr>
          <p:cNvSpPr>
            <a:spLocks noGrp="1"/>
          </p:cNvSpPr>
          <p:nvPr>
            <p:ph type="sldNum" sz="quarter" idx="12"/>
          </p:nvPr>
        </p:nvSpPr>
        <p:spPr/>
        <p:txBody>
          <a:bodyPr/>
          <a:lstStyle/>
          <a:p>
            <a:fld id="{CCAC5571-D698-3744-9EDB-BFCFB9068FB7}" type="slidenum">
              <a:rPr lang="en-US" smtClean="0"/>
              <a:t>‹#›</a:t>
            </a:fld>
            <a:endParaRPr lang="en-US"/>
          </a:p>
        </p:txBody>
      </p:sp>
    </p:spTree>
    <p:extLst>
      <p:ext uri="{BB962C8B-B14F-4D97-AF65-F5344CB8AC3E}">
        <p14:creationId xmlns:p14="http://schemas.microsoft.com/office/powerpoint/2010/main" val="1103280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CD52A-8A8D-026D-62B6-3540F4E65F3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24D19FA7-E622-9ECB-F15E-DB0FA0D9A077}"/>
              </a:ext>
            </a:extLst>
          </p:cNvPr>
          <p:cNvSpPr>
            <a:spLocks noGrp="1"/>
          </p:cNvSpPr>
          <p:nvPr>
            <p:ph type="dt" sz="half" idx="10"/>
          </p:nvPr>
        </p:nvSpPr>
        <p:spPr/>
        <p:txBody>
          <a:bodyPr/>
          <a:lstStyle/>
          <a:p>
            <a:fld id="{F182C0FC-31A4-6041-BC71-FB391BEA3C68}" type="datetimeFigureOut">
              <a:rPr lang="en-US" smtClean="0"/>
              <a:t>8/27/25</a:t>
            </a:fld>
            <a:endParaRPr lang="en-US"/>
          </a:p>
        </p:txBody>
      </p:sp>
      <p:sp>
        <p:nvSpPr>
          <p:cNvPr id="4" name="Footer Placeholder 3">
            <a:extLst>
              <a:ext uri="{FF2B5EF4-FFF2-40B4-BE49-F238E27FC236}">
                <a16:creationId xmlns:a16="http://schemas.microsoft.com/office/drawing/2014/main" id="{191F7FF6-59C5-9150-5730-A389522EE4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C3E095B-BF1F-B824-C38F-69CC5565F3FB}"/>
              </a:ext>
            </a:extLst>
          </p:cNvPr>
          <p:cNvSpPr>
            <a:spLocks noGrp="1"/>
          </p:cNvSpPr>
          <p:nvPr>
            <p:ph type="sldNum" sz="quarter" idx="12"/>
          </p:nvPr>
        </p:nvSpPr>
        <p:spPr/>
        <p:txBody>
          <a:bodyPr/>
          <a:lstStyle/>
          <a:p>
            <a:fld id="{CCAC5571-D698-3744-9EDB-BFCFB9068FB7}" type="slidenum">
              <a:rPr lang="en-US" smtClean="0"/>
              <a:t>‹#›</a:t>
            </a:fld>
            <a:endParaRPr lang="en-US"/>
          </a:p>
        </p:txBody>
      </p:sp>
    </p:spTree>
    <p:extLst>
      <p:ext uri="{BB962C8B-B14F-4D97-AF65-F5344CB8AC3E}">
        <p14:creationId xmlns:p14="http://schemas.microsoft.com/office/powerpoint/2010/main" val="1120168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2E0968-6989-A18C-0EDE-5D96F3037016}"/>
              </a:ext>
            </a:extLst>
          </p:cNvPr>
          <p:cNvSpPr>
            <a:spLocks noGrp="1"/>
          </p:cNvSpPr>
          <p:nvPr>
            <p:ph type="dt" sz="half" idx="10"/>
          </p:nvPr>
        </p:nvSpPr>
        <p:spPr/>
        <p:txBody>
          <a:bodyPr/>
          <a:lstStyle/>
          <a:p>
            <a:fld id="{F182C0FC-31A4-6041-BC71-FB391BEA3C68}" type="datetimeFigureOut">
              <a:rPr lang="en-US" smtClean="0"/>
              <a:t>8/27/25</a:t>
            </a:fld>
            <a:endParaRPr lang="en-US"/>
          </a:p>
        </p:txBody>
      </p:sp>
      <p:sp>
        <p:nvSpPr>
          <p:cNvPr id="3" name="Footer Placeholder 2">
            <a:extLst>
              <a:ext uri="{FF2B5EF4-FFF2-40B4-BE49-F238E27FC236}">
                <a16:creationId xmlns:a16="http://schemas.microsoft.com/office/drawing/2014/main" id="{DADCF901-5D79-CB31-452D-DC297F9BA2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20D142C-43E5-E988-9644-DAA221DBCB79}"/>
              </a:ext>
            </a:extLst>
          </p:cNvPr>
          <p:cNvSpPr>
            <a:spLocks noGrp="1"/>
          </p:cNvSpPr>
          <p:nvPr>
            <p:ph type="sldNum" sz="quarter" idx="12"/>
          </p:nvPr>
        </p:nvSpPr>
        <p:spPr/>
        <p:txBody>
          <a:bodyPr/>
          <a:lstStyle/>
          <a:p>
            <a:fld id="{CCAC5571-D698-3744-9EDB-BFCFB9068FB7}" type="slidenum">
              <a:rPr lang="en-US" smtClean="0"/>
              <a:t>‹#›</a:t>
            </a:fld>
            <a:endParaRPr lang="en-US"/>
          </a:p>
        </p:txBody>
      </p:sp>
    </p:spTree>
    <p:extLst>
      <p:ext uri="{BB962C8B-B14F-4D97-AF65-F5344CB8AC3E}">
        <p14:creationId xmlns:p14="http://schemas.microsoft.com/office/powerpoint/2010/main" val="2694478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ED069-0845-4AD9-3F19-DFD3A125C44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688CC2F-0A8E-1ABB-FFE6-24B7374805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E01BA09-241B-D00A-83AA-9F2EC22828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867651A-09C8-9D1E-126A-5A613597CF02}"/>
              </a:ext>
            </a:extLst>
          </p:cNvPr>
          <p:cNvSpPr>
            <a:spLocks noGrp="1"/>
          </p:cNvSpPr>
          <p:nvPr>
            <p:ph type="dt" sz="half" idx="10"/>
          </p:nvPr>
        </p:nvSpPr>
        <p:spPr/>
        <p:txBody>
          <a:bodyPr/>
          <a:lstStyle/>
          <a:p>
            <a:fld id="{F182C0FC-31A4-6041-BC71-FB391BEA3C68}" type="datetimeFigureOut">
              <a:rPr lang="en-US" smtClean="0"/>
              <a:t>8/27/25</a:t>
            </a:fld>
            <a:endParaRPr lang="en-US"/>
          </a:p>
        </p:txBody>
      </p:sp>
      <p:sp>
        <p:nvSpPr>
          <p:cNvPr id="6" name="Footer Placeholder 5">
            <a:extLst>
              <a:ext uri="{FF2B5EF4-FFF2-40B4-BE49-F238E27FC236}">
                <a16:creationId xmlns:a16="http://schemas.microsoft.com/office/drawing/2014/main" id="{27212200-E8FA-29CC-C41D-1E71092DE0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365FB0-A3DC-2D96-2B6F-26F1DE5A705D}"/>
              </a:ext>
            </a:extLst>
          </p:cNvPr>
          <p:cNvSpPr>
            <a:spLocks noGrp="1"/>
          </p:cNvSpPr>
          <p:nvPr>
            <p:ph type="sldNum" sz="quarter" idx="12"/>
          </p:nvPr>
        </p:nvSpPr>
        <p:spPr/>
        <p:txBody>
          <a:bodyPr/>
          <a:lstStyle/>
          <a:p>
            <a:fld id="{CCAC5571-D698-3744-9EDB-BFCFB9068FB7}" type="slidenum">
              <a:rPr lang="en-US" smtClean="0"/>
              <a:t>‹#›</a:t>
            </a:fld>
            <a:endParaRPr lang="en-US"/>
          </a:p>
        </p:txBody>
      </p:sp>
    </p:spTree>
    <p:extLst>
      <p:ext uri="{BB962C8B-B14F-4D97-AF65-F5344CB8AC3E}">
        <p14:creationId xmlns:p14="http://schemas.microsoft.com/office/powerpoint/2010/main" val="607858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E08FD-3087-B4A9-87E6-8ADE5CE00CE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347981F-E0DE-479E-4D36-122505D0D5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EA1F029-BABB-FBE6-BCF7-B7C728B27D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B58B9BB-F16C-AE19-FCA2-FA68085F4471}"/>
              </a:ext>
            </a:extLst>
          </p:cNvPr>
          <p:cNvSpPr>
            <a:spLocks noGrp="1"/>
          </p:cNvSpPr>
          <p:nvPr>
            <p:ph type="dt" sz="half" idx="10"/>
          </p:nvPr>
        </p:nvSpPr>
        <p:spPr/>
        <p:txBody>
          <a:bodyPr/>
          <a:lstStyle/>
          <a:p>
            <a:fld id="{F182C0FC-31A4-6041-BC71-FB391BEA3C68}" type="datetimeFigureOut">
              <a:rPr lang="en-US" smtClean="0"/>
              <a:t>8/27/25</a:t>
            </a:fld>
            <a:endParaRPr lang="en-US"/>
          </a:p>
        </p:txBody>
      </p:sp>
      <p:sp>
        <p:nvSpPr>
          <p:cNvPr id="6" name="Footer Placeholder 5">
            <a:extLst>
              <a:ext uri="{FF2B5EF4-FFF2-40B4-BE49-F238E27FC236}">
                <a16:creationId xmlns:a16="http://schemas.microsoft.com/office/drawing/2014/main" id="{7A6C656F-CBD2-60F3-D7B4-C7846231FD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0C3226-2FCD-580D-DA99-709505C868DA}"/>
              </a:ext>
            </a:extLst>
          </p:cNvPr>
          <p:cNvSpPr>
            <a:spLocks noGrp="1"/>
          </p:cNvSpPr>
          <p:nvPr>
            <p:ph type="sldNum" sz="quarter" idx="12"/>
          </p:nvPr>
        </p:nvSpPr>
        <p:spPr/>
        <p:txBody>
          <a:bodyPr/>
          <a:lstStyle/>
          <a:p>
            <a:fld id="{CCAC5571-D698-3744-9EDB-BFCFB9068FB7}" type="slidenum">
              <a:rPr lang="en-US" smtClean="0"/>
              <a:t>‹#›</a:t>
            </a:fld>
            <a:endParaRPr lang="en-US"/>
          </a:p>
        </p:txBody>
      </p:sp>
    </p:spTree>
    <p:extLst>
      <p:ext uri="{BB962C8B-B14F-4D97-AF65-F5344CB8AC3E}">
        <p14:creationId xmlns:p14="http://schemas.microsoft.com/office/powerpoint/2010/main" val="495731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AF4A7E-0BF5-7203-7116-F0E901CFB3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70516DB-9DA8-6082-FD80-0764EDC9EA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4B605E7-98E3-698D-139C-440AE46D1C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82C0FC-31A4-6041-BC71-FB391BEA3C68}" type="datetimeFigureOut">
              <a:rPr lang="en-US" smtClean="0"/>
              <a:t>8/27/25</a:t>
            </a:fld>
            <a:endParaRPr lang="en-US"/>
          </a:p>
        </p:txBody>
      </p:sp>
      <p:sp>
        <p:nvSpPr>
          <p:cNvPr id="5" name="Footer Placeholder 4">
            <a:extLst>
              <a:ext uri="{FF2B5EF4-FFF2-40B4-BE49-F238E27FC236}">
                <a16:creationId xmlns:a16="http://schemas.microsoft.com/office/drawing/2014/main" id="{43F08658-7FBE-E757-82FF-56FDEFA44B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19B7377-8D45-CCAA-C75E-17494326EC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AC5571-D698-3744-9EDB-BFCFB9068FB7}" type="slidenum">
              <a:rPr lang="en-US" smtClean="0"/>
              <a:t>‹#›</a:t>
            </a:fld>
            <a:endParaRPr lang="en-US"/>
          </a:p>
        </p:txBody>
      </p:sp>
    </p:spTree>
    <p:extLst>
      <p:ext uri="{BB962C8B-B14F-4D97-AF65-F5344CB8AC3E}">
        <p14:creationId xmlns:p14="http://schemas.microsoft.com/office/powerpoint/2010/main" val="761919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0EC1E-620C-4A7F-A415-D3622EFA8FA5}"/>
              </a:ext>
            </a:extLst>
          </p:cNvPr>
          <p:cNvSpPr>
            <a:spLocks noGrp="1"/>
          </p:cNvSpPr>
          <p:nvPr>
            <p:ph type="title"/>
          </p:nvPr>
        </p:nvSpPr>
        <p:spPr>
          <a:xfrm>
            <a:off x="838200" y="1060894"/>
            <a:ext cx="10515600" cy="1325563"/>
          </a:xfrm>
        </p:spPr>
        <p:txBody>
          <a:bodyPr>
            <a:normAutofit fontScale="90000"/>
          </a:bodyPr>
          <a:lstStyle/>
          <a:p>
            <a:pPr algn="ctr"/>
            <a:r>
              <a:rPr lang="en-US" sz="5300" b="1" dirty="0">
                <a:solidFill>
                  <a:srgbClr val="7030A0"/>
                </a:solidFill>
              </a:rPr>
              <a:t>Multi Disciplinary Course (MDC)</a:t>
            </a:r>
            <a:br>
              <a:rPr lang="en-US" sz="5300" b="1" dirty="0">
                <a:solidFill>
                  <a:srgbClr val="7030A0"/>
                </a:solidFill>
              </a:rPr>
            </a:br>
            <a:r>
              <a:rPr lang="en-US" b="1" dirty="0">
                <a:solidFill>
                  <a:srgbClr val="7030A0"/>
                </a:solidFill>
              </a:rPr>
              <a:t> </a:t>
            </a:r>
            <a:r>
              <a:rPr lang="en-US" b="1" i="1" dirty="0">
                <a:solidFill>
                  <a:srgbClr val="C00000"/>
                </a:solidFill>
              </a:rPr>
              <a:t>Mathematical Science</a:t>
            </a:r>
            <a:br>
              <a:rPr lang="en-US" dirty="0"/>
            </a:br>
            <a:endParaRPr lang="en-US" dirty="0"/>
          </a:p>
        </p:txBody>
      </p:sp>
      <p:sp>
        <p:nvSpPr>
          <p:cNvPr id="3" name="Content Placeholder 2">
            <a:extLst>
              <a:ext uri="{FF2B5EF4-FFF2-40B4-BE49-F238E27FC236}">
                <a16:creationId xmlns:a16="http://schemas.microsoft.com/office/drawing/2014/main" id="{0901D370-6266-A4E1-E0F9-1AEDB71D1514}"/>
              </a:ext>
            </a:extLst>
          </p:cNvPr>
          <p:cNvSpPr>
            <a:spLocks noGrp="1"/>
          </p:cNvSpPr>
          <p:nvPr>
            <p:ph idx="1"/>
          </p:nvPr>
        </p:nvSpPr>
        <p:spPr>
          <a:xfrm>
            <a:off x="838200" y="2386457"/>
            <a:ext cx="10515600" cy="4351338"/>
          </a:xfrm>
        </p:spPr>
        <p:txBody>
          <a:bodyPr/>
          <a:lstStyle/>
          <a:p>
            <a:pPr marL="0" indent="0" algn="ctr">
              <a:buNone/>
            </a:pPr>
            <a:endParaRPr lang="en-US" sz="3200" b="1" dirty="0"/>
          </a:p>
          <a:p>
            <a:pPr marL="0" indent="0" algn="ctr">
              <a:buNone/>
            </a:pPr>
            <a:r>
              <a:rPr lang="en-US" sz="3200" b="1" dirty="0"/>
              <a:t>MDC-III: Foundation Of Mathematical Science -- III</a:t>
            </a:r>
          </a:p>
          <a:p>
            <a:pPr marL="0" indent="0" algn="ctr">
              <a:buNone/>
            </a:pPr>
            <a:r>
              <a:rPr lang="en-US" sz="2400" b="1" i="1" dirty="0">
                <a:solidFill>
                  <a:srgbClr val="C00000"/>
                </a:solidFill>
              </a:rPr>
              <a:t>For</a:t>
            </a:r>
            <a:r>
              <a:rPr lang="en-US" sz="2400" b="1" dirty="0">
                <a:solidFill>
                  <a:srgbClr val="C00000"/>
                </a:solidFill>
              </a:rPr>
              <a:t> FYUGP 3</a:t>
            </a:r>
            <a:r>
              <a:rPr lang="en-US" sz="2400" b="1" baseline="30000" dirty="0">
                <a:solidFill>
                  <a:srgbClr val="C00000"/>
                </a:solidFill>
              </a:rPr>
              <a:t>rd</a:t>
            </a:r>
            <a:r>
              <a:rPr lang="en-US" sz="2400" b="1" dirty="0">
                <a:solidFill>
                  <a:srgbClr val="C00000"/>
                </a:solidFill>
              </a:rPr>
              <a:t>  Semester </a:t>
            </a:r>
            <a:endParaRPr lang="en-US" sz="2400" b="1" i="1" dirty="0">
              <a:solidFill>
                <a:srgbClr val="00B050"/>
              </a:solidFill>
            </a:endParaRPr>
          </a:p>
          <a:p>
            <a:pPr marL="0" indent="0" algn="r">
              <a:buNone/>
            </a:pPr>
            <a:r>
              <a:rPr lang="en-US" dirty="0">
                <a:solidFill>
                  <a:srgbClr val="FF0000"/>
                </a:solidFill>
              </a:rPr>
              <a:t>By</a:t>
            </a:r>
          </a:p>
          <a:p>
            <a:pPr marL="0" indent="0" algn="r">
              <a:buNone/>
            </a:pPr>
            <a:r>
              <a:rPr lang="en-US" b="1" dirty="0">
                <a:solidFill>
                  <a:srgbClr val="0070C0"/>
                </a:solidFill>
              </a:rPr>
              <a:t>R K </a:t>
            </a:r>
            <a:r>
              <a:rPr lang="en-US" b="1" dirty="0" err="1">
                <a:solidFill>
                  <a:srgbClr val="0070C0"/>
                </a:solidFill>
              </a:rPr>
              <a:t>Bhuyan</a:t>
            </a:r>
            <a:r>
              <a:rPr lang="en-US" b="1" dirty="0">
                <a:solidFill>
                  <a:srgbClr val="0070C0"/>
                </a:solidFill>
              </a:rPr>
              <a:t>, </a:t>
            </a:r>
          </a:p>
          <a:p>
            <a:pPr marL="0" indent="0" algn="r">
              <a:buNone/>
            </a:pPr>
            <a:r>
              <a:rPr lang="en-US" sz="2000" b="1" dirty="0" err="1">
                <a:solidFill>
                  <a:srgbClr val="0070C0"/>
                </a:solidFill>
              </a:rPr>
              <a:t>HoD</a:t>
            </a:r>
            <a:r>
              <a:rPr lang="en-US" sz="2000" b="1" dirty="0">
                <a:solidFill>
                  <a:srgbClr val="0070C0"/>
                </a:solidFill>
              </a:rPr>
              <a:t>, </a:t>
            </a:r>
            <a:r>
              <a:rPr lang="en-US" sz="2000" b="1" dirty="0" err="1">
                <a:solidFill>
                  <a:srgbClr val="0070C0"/>
                </a:solidFill>
              </a:rPr>
              <a:t>DoM</a:t>
            </a:r>
            <a:r>
              <a:rPr lang="en-US" sz="2000" b="1" dirty="0">
                <a:solidFill>
                  <a:srgbClr val="0070C0"/>
                </a:solidFill>
              </a:rPr>
              <a:t> &amp; Vic-Principal</a:t>
            </a:r>
          </a:p>
          <a:p>
            <a:pPr marL="0" indent="0" algn="r">
              <a:buNone/>
            </a:pPr>
            <a:r>
              <a:rPr lang="en-US" sz="2000" b="1" dirty="0" err="1">
                <a:solidFill>
                  <a:srgbClr val="0070C0"/>
                </a:solidFill>
              </a:rPr>
              <a:t>Tihu</a:t>
            </a:r>
            <a:r>
              <a:rPr lang="en-US" sz="2000" b="1" dirty="0">
                <a:solidFill>
                  <a:srgbClr val="0070C0"/>
                </a:solidFill>
              </a:rPr>
              <a:t> College, </a:t>
            </a:r>
            <a:r>
              <a:rPr lang="en-US" sz="2000" b="1" dirty="0" err="1">
                <a:solidFill>
                  <a:srgbClr val="0070C0"/>
                </a:solidFill>
              </a:rPr>
              <a:t>Tihu</a:t>
            </a:r>
            <a:endParaRPr lang="en-US" sz="2000" b="1" dirty="0">
              <a:solidFill>
                <a:srgbClr val="0070C0"/>
              </a:solidFill>
            </a:endParaRPr>
          </a:p>
        </p:txBody>
      </p:sp>
      <p:sp>
        <p:nvSpPr>
          <p:cNvPr id="5" name="TextBox 4">
            <a:extLst>
              <a:ext uri="{FF2B5EF4-FFF2-40B4-BE49-F238E27FC236}">
                <a16:creationId xmlns:a16="http://schemas.microsoft.com/office/drawing/2014/main" id="{33A0A1E7-6650-FD3A-3A06-E5307FF4C6F2}"/>
              </a:ext>
            </a:extLst>
          </p:cNvPr>
          <p:cNvSpPr txBox="1"/>
          <p:nvPr/>
        </p:nvSpPr>
        <p:spPr>
          <a:xfrm>
            <a:off x="838200" y="5797106"/>
            <a:ext cx="6096000" cy="369332"/>
          </a:xfrm>
          <a:prstGeom prst="rect">
            <a:avLst/>
          </a:prstGeom>
          <a:noFill/>
        </p:spPr>
        <p:txBody>
          <a:bodyPr wrap="square">
            <a:spAutoFit/>
          </a:bodyPr>
          <a:lstStyle/>
          <a:p>
            <a:pPr marL="0" indent="0">
              <a:buNone/>
            </a:pPr>
            <a:r>
              <a:rPr lang="en-US" sz="1800" b="1" dirty="0">
                <a:solidFill>
                  <a:srgbClr val="7030A0"/>
                </a:solidFill>
              </a:rPr>
              <a:t>Class No 1</a:t>
            </a:r>
          </a:p>
        </p:txBody>
      </p:sp>
    </p:spTree>
    <p:extLst>
      <p:ext uri="{BB962C8B-B14F-4D97-AF65-F5344CB8AC3E}">
        <p14:creationId xmlns:p14="http://schemas.microsoft.com/office/powerpoint/2010/main" val="4208404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40ADD0-3D58-FA84-63CE-8A2DFA37E88B}"/>
              </a:ext>
            </a:extLst>
          </p:cNvPr>
          <p:cNvSpPr>
            <a:spLocks noGrp="1"/>
          </p:cNvSpPr>
          <p:nvPr>
            <p:ph idx="1"/>
          </p:nvPr>
        </p:nvSpPr>
        <p:spPr>
          <a:xfrm>
            <a:off x="581024" y="525462"/>
            <a:ext cx="10563225" cy="5246688"/>
          </a:xfrm>
        </p:spPr>
        <p:txBody>
          <a:bodyPr/>
          <a:lstStyle/>
          <a:p>
            <a:pPr marL="0" indent="0" algn="l">
              <a:buNone/>
            </a:pPr>
            <a:r>
              <a:rPr lang="en-IN" b="1" i="0" u="none" strike="noStrike" dirty="0">
                <a:solidFill>
                  <a:srgbClr val="00B050"/>
                </a:solidFill>
                <a:effectLst/>
              </a:rPr>
              <a:t>Que 2 : How are PGFs used to find moments of a distribution?</a:t>
            </a:r>
          </a:p>
          <a:p>
            <a:pPr marL="0" indent="0" algn="l">
              <a:buNone/>
            </a:pPr>
            <a:r>
              <a:rPr lang="en-IN" b="0" i="0" u="none" strike="noStrike" dirty="0">
                <a:solidFill>
                  <a:srgbClr val="C00000"/>
                </a:solidFill>
                <a:effectLst/>
              </a:rPr>
              <a:t>Ans :</a:t>
            </a:r>
            <a:r>
              <a:rPr lang="en-IN" b="0" i="0" u="none" strike="noStrike" dirty="0">
                <a:solidFill>
                  <a:srgbClr val="000000"/>
                </a:solidFill>
                <a:effectLst/>
              </a:rPr>
              <a:t>-You can find the moments of a distribution by differentiating its PGF. The mean (first moment) is the first derivative evaluated at t=1, and the variance can be derived from the first and second derivatives evaluated at t=1.</a:t>
            </a:r>
          </a:p>
          <a:p>
            <a:pPr algn="l">
              <a:buFont typeface="Arial" panose="020B0604020202020204" pitchFamily="34" charset="0"/>
              <a:buChar char="•"/>
            </a:pPr>
            <a:r>
              <a:rPr lang="en-IN" b="0" i="0" u="none" strike="noStrike" dirty="0">
                <a:solidFill>
                  <a:srgbClr val="000000"/>
                </a:solidFill>
                <a:effectLst/>
              </a:rPr>
              <a:t>Mean: </a:t>
            </a:r>
            <a:r>
              <a:rPr lang="en-IN" b="0" i="0" u="none" strike="noStrike" dirty="0">
                <a:solidFill>
                  <a:srgbClr val="C00000"/>
                </a:solidFill>
                <a:effectLst/>
              </a:rPr>
              <a:t>E[X]=G</a:t>
            </a:r>
            <a:r>
              <a:rPr lang="en-IN" b="0" i="0" u="none" strike="noStrike" baseline="-25000" dirty="0">
                <a:solidFill>
                  <a:srgbClr val="C00000"/>
                </a:solidFill>
                <a:effectLst/>
              </a:rPr>
              <a:t>X</a:t>
            </a:r>
            <a:r>
              <a:rPr lang="en-IN" b="0" i="0" u="none" strike="noStrike" dirty="0">
                <a:solidFill>
                  <a:srgbClr val="C00000"/>
                </a:solidFill>
                <a:effectLst/>
              </a:rPr>
              <a:t>′​(1)</a:t>
            </a:r>
          </a:p>
          <a:p>
            <a:pPr algn="l">
              <a:buFont typeface="Arial" panose="020B0604020202020204" pitchFamily="34" charset="0"/>
              <a:buChar char="•"/>
            </a:pPr>
            <a:r>
              <a:rPr lang="en-IN" b="0" i="0" u="none" strike="noStrike" dirty="0">
                <a:solidFill>
                  <a:srgbClr val="000000"/>
                </a:solidFill>
                <a:effectLst/>
              </a:rPr>
              <a:t>Variance: </a:t>
            </a:r>
            <a:r>
              <a:rPr lang="en-IN" b="0" i="0" u="none" strike="noStrike" dirty="0">
                <a:solidFill>
                  <a:srgbClr val="FF0000"/>
                </a:solidFill>
                <a:effectLst/>
              </a:rPr>
              <a:t>Var(X)=G</a:t>
            </a:r>
            <a:r>
              <a:rPr lang="en-IN" b="0" i="0" u="none" strike="noStrike" baseline="-25000" dirty="0">
                <a:solidFill>
                  <a:srgbClr val="FF0000"/>
                </a:solidFill>
                <a:effectLst/>
              </a:rPr>
              <a:t>X</a:t>
            </a:r>
            <a:r>
              <a:rPr lang="en-IN" b="0" i="0" u="none" strike="noStrike" dirty="0">
                <a:solidFill>
                  <a:srgbClr val="FF0000"/>
                </a:solidFill>
                <a:effectLst/>
              </a:rPr>
              <a:t>′′​(1)+G</a:t>
            </a:r>
            <a:r>
              <a:rPr lang="en-IN" b="0" i="0" u="none" strike="noStrike" baseline="-25000" dirty="0">
                <a:solidFill>
                  <a:srgbClr val="FF0000"/>
                </a:solidFill>
                <a:effectLst/>
              </a:rPr>
              <a:t>X</a:t>
            </a:r>
            <a:r>
              <a:rPr lang="en-IN" b="0" i="0" u="none" strike="noStrike" dirty="0">
                <a:solidFill>
                  <a:srgbClr val="FF0000"/>
                </a:solidFill>
                <a:effectLst/>
              </a:rPr>
              <a:t>′​(1)−(G</a:t>
            </a:r>
            <a:r>
              <a:rPr lang="en-IN" b="0" i="0" u="none" strike="noStrike" baseline="-25000" dirty="0">
                <a:solidFill>
                  <a:srgbClr val="FF0000"/>
                </a:solidFill>
                <a:effectLst/>
              </a:rPr>
              <a:t>X</a:t>
            </a:r>
            <a:r>
              <a:rPr lang="en-IN" b="0" i="0" u="none" strike="noStrike" dirty="0">
                <a:solidFill>
                  <a:srgbClr val="FF0000"/>
                </a:solidFill>
                <a:effectLst/>
              </a:rPr>
              <a:t>′​(1))</a:t>
            </a:r>
            <a:r>
              <a:rPr lang="en-IN" b="0" i="0" u="none" strike="noStrike" baseline="30000" dirty="0">
                <a:solidFill>
                  <a:srgbClr val="FF0000"/>
                </a:solidFill>
                <a:effectLst/>
              </a:rPr>
              <a:t>2</a:t>
            </a:r>
          </a:p>
          <a:p>
            <a:pPr algn="l"/>
            <a:r>
              <a:rPr lang="en-IN" b="0" i="0" u="none" strike="noStrike" dirty="0">
                <a:solidFill>
                  <a:srgbClr val="000000"/>
                </a:solidFill>
                <a:effectLst/>
              </a:rPr>
              <a:t>For the example above, the mean is G</a:t>
            </a:r>
            <a:r>
              <a:rPr lang="en-IN" b="0" i="0" u="none" strike="noStrike" baseline="-25000" dirty="0">
                <a:solidFill>
                  <a:srgbClr val="000000"/>
                </a:solidFill>
                <a:effectLst/>
              </a:rPr>
              <a:t>X</a:t>
            </a:r>
            <a:r>
              <a:rPr lang="en-IN" b="0" i="0" u="none" strike="noStrike" dirty="0">
                <a:solidFill>
                  <a:srgbClr val="000000"/>
                </a:solidFill>
                <a:effectLst/>
              </a:rPr>
              <a:t>′​(t)∣</a:t>
            </a:r>
            <a:r>
              <a:rPr lang="en-IN" b="0" i="0" u="none" strike="noStrike" baseline="-25000" dirty="0">
                <a:solidFill>
                  <a:srgbClr val="000000"/>
                </a:solidFill>
                <a:effectLst/>
              </a:rPr>
              <a:t>t=1</a:t>
            </a:r>
            <a:r>
              <a:rPr lang="en-IN" b="0" i="0" u="none" strike="noStrike" dirty="0">
                <a:solidFill>
                  <a:srgbClr val="000000"/>
                </a:solidFill>
                <a:effectLst/>
              </a:rPr>
              <a:t>​=(0.5+0.6t)∣</a:t>
            </a:r>
            <a:r>
              <a:rPr lang="en-IN" b="0" i="0" u="none" strike="noStrike" baseline="-25000" dirty="0">
                <a:solidFill>
                  <a:srgbClr val="000000"/>
                </a:solidFill>
                <a:effectLst/>
              </a:rPr>
              <a:t>t=1</a:t>
            </a:r>
            <a:r>
              <a:rPr lang="en-IN" b="0" i="0" u="none" strike="noStrike" dirty="0">
                <a:solidFill>
                  <a:srgbClr val="000000"/>
                </a:solidFill>
                <a:effectLst/>
              </a:rPr>
              <a:t>​=0.5+0.6=1.1</a:t>
            </a:r>
          </a:p>
          <a:p>
            <a:pPr marL="0" indent="0">
              <a:buNone/>
            </a:pPr>
            <a:endParaRPr lang="en-US" dirty="0"/>
          </a:p>
        </p:txBody>
      </p:sp>
    </p:spTree>
    <p:extLst>
      <p:ext uri="{BB962C8B-B14F-4D97-AF65-F5344CB8AC3E}">
        <p14:creationId xmlns:p14="http://schemas.microsoft.com/office/powerpoint/2010/main" val="570102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395A3-47C3-60D5-13A3-B0BA27D9C97F}"/>
              </a:ext>
            </a:extLst>
          </p:cNvPr>
          <p:cNvSpPr>
            <a:spLocks noGrp="1"/>
          </p:cNvSpPr>
          <p:nvPr>
            <p:ph type="title"/>
          </p:nvPr>
        </p:nvSpPr>
        <p:spPr/>
        <p:txBody>
          <a:bodyPr>
            <a:normAutofit fontScale="90000"/>
          </a:bodyPr>
          <a:lstStyle/>
          <a:p>
            <a:r>
              <a:rPr lang="en-IN" b="1" i="0" u="none" strike="noStrike" dirty="0">
                <a:solidFill>
                  <a:srgbClr val="00B050"/>
                </a:solidFill>
                <a:effectLst/>
              </a:rPr>
              <a:t>Que 3 :What is a characteristic function (CF)?</a:t>
            </a:r>
            <a:br>
              <a:rPr lang="en-IN" b="1" i="0" u="none" strike="noStrike" dirty="0">
                <a:solidFill>
                  <a:srgbClr val="000000"/>
                </a:solidFill>
                <a:effectLst/>
              </a:rPr>
            </a:br>
            <a:endParaRPr lang="en-US" dirty="0"/>
          </a:p>
        </p:txBody>
      </p:sp>
      <p:sp>
        <p:nvSpPr>
          <p:cNvPr id="3" name="Content Placeholder 2">
            <a:extLst>
              <a:ext uri="{FF2B5EF4-FFF2-40B4-BE49-F238E27FC236}">
                <a16:creationId xmlns:a16="http://schemas.microsoft.com/office/drawing/2014/main" id="{83D7867D-9064-DB00-D382-3BB4FA238280}"/>
              </a:ext>
            </a:extLst>
          </p:cNvPr>
          <p:cNvSpPr>
            <a:spLocks noGrp="1"/>
          </p:cNvSpPr>
          <p:nvPr>
            <p:ph idx="1"/>
          </p:nvPr>
        </p:nvSpPr>
        <p:spPr/>
        <p:txBody>
          <a:bodyPr/>
          <a:lstStyle/>
          <a:p>
            <a:pPr marL="0" indent="0" algn="l">
              <a:buNone/>
            </a:pPr>
            <a:r>
              <a:rPr lang="en-IN" b="0" i="0" u="none" strike="noStrike" dirty="0">
                <a:solidFill>
                  <a:srgbClr val="C00000"/>
                </a:solidFill>
                <a:effectLst/>
              </a:rPr>
              <a:t>Ans :</a:t>
            </a:r>
            <a:r>
              <a:rPr lang="en-IN" b="0" i="0" u="none" strike="noStrike" dirty="0">
                <a:solidFill>
                  <a:srgbClr val="000000"/>
                </a:solidFill>
                <a:effectLst/>
              </a:rPr>
              <a:t>- A characteristic function, </a:t>
            </a:r>
            <a:r>
              <a:rPr lang="el-GR" b="0" i="0" u="none" strike="noStrike" dirty="0" err="1">
                <a:solidFill>
                  <a:srgbClr val="FF0000"/>
                </a:solidFill>
                <a:effectLst/>
              </a:rPr>
              <a:t>ϕ</a:t>
            </a:r>
            <a:r>
              <a:rPr lang="en-IN" b="0" i="0" u="none" strike="noStrike" baseline="-25000" dirty="0">
                <a:solidFill>
                  <a:srgbClr val="FF0000"/>
                </a:solidFill>
                <a:effectLst/>
              </a:rPr>
              <a:t>X</a:t>
            </a:r>
            <a:r>
              <a:rPr lang="en-IN" b="0" i="0" u="none" strike="noStrike" dirty="0">
                <a:solidFill>
                  <a:srgbClr val="FF0000"/>
                </a:solidFill>
                <a:effectLst/>
              </a:rPr>
              <a:t>​(t)</a:t>
            </a:r>
            <a:r>
              <a:rPr lang="en-IN" b="0" i="0" u="none" strike="noStrike" dirty="0">
                <a:solidFill>
                  <a:srgbClr val="000000"/>
                </a:solidFill>
                <a:effectLst/>
              </a:rPr>
              <a:t>, is a </a:t>
            </a:r>
            <a:r>
              <a:rPr lang="en-IN" b="1" i="0" u="none" strike="noStrike" dirty="0">
                <a:solidFill>
                  <a:srgbClr val="000000"/>
                </a:solidFill>
                <a:effectLst/>
              </a:rPr>
              <a:t>complex-valued function</a:t>
            </a:r>
            <a:r>
              <a:rPr lang="en-IN" b="0" i="0" u="none" strike="noStrike" dirty="0">
                <a:solidFill>
                  <a:srgbClr val="000000"/>
                </a:solidFill>
                <a:effectLst/>
              </a:rPr>
              <a:t> that uniquely determines the probability distribution of </a:t>
            </a:r>
            <a:r>
              <a:rPr lang="en-IN" b="1" i="0" u="none" strike="noStrike" dirty="0">
                <a:solidFill>
                  <a:srgbClr val="000000"/>
                </a:solidFill>
                <a:effectLst/>
              </a:rPr>
              <a:t>any random variable</a:t>
            </a:r>
            <a:r>
              <a:rPr lang="en-IN" b="0" i="0" u="none" strike="noStrike" dirty="0">
                <a:solidFill>
                  <a:srgbClr val="000000"/>
                </a:solidFill>
                <a:effectLst/>
              </a:rPr>
              <a:t> (discrete, continuous, or a mixture). It's essentially the Fourier transform of the probability distribution.</a:t>
            </a:r>
          </a:p>
          <a:p>
            <a:pPr marL="0" indent="0" algn="l">
              <a:buNone/>
            </a:pPr>
            <a:r>
              <a:rPr lang="en-US" b="0" i="0" u="none" strike="noStrike" dirty="0">
                <a:solidFill>
                  <a:srgbClr val="000000"/>
                </a:solidFill>
                <a:effectLst/>
              </a:rPr>
              <a:t>		</a:t>
            </a:r>
            <a:r>
              <a:rPr lang="el-GR" sz="3600" b="0" i="0" u="none" strike="noStrike" dirty="0" err="1">
                <a:solidFill>
                  <a:srgbClr val="FF0000"/>
                </a:solidFill>
                <a:effectLst/>
              </a:rPr>
              <a:t>ϕ</a:t>
            </a:r>
            <a:r>
              <a:rPr lang="en-IN" sz="3600" b="0" i="0" u="none" strike="noStrike" baseline="-25000" dirty="0">
                <a:solidFill>
                  <a:srgbClr val="FF0000"/>
                </a:solidFill>
                <a:effectLst/>
              </a:rPr>
              <a:t>X</a:t>
            </a:r>
            <a:r>
              <a:rPr lang="en-IN" sz="3600" b="0" i="0" u="none" strike="noStrike" dirty="0">
                <a:solidFill>
                  <a:srgbClr val="FF0000"/>
                </a:solidFill>
                <a:effectLst/>
              </a:rPr>
              <a:t>​(t)=E[</a:t>
            </a:r>
            <a:r>
              <a:rPr lang="en-IN" sz="3600" b="0" i="0" u="none" strike="noStrike" dirty="0" err="1">
                <a:solidFill>
                  <a:srgbClr val="FF0000"/>
                </a:solidFill>
                <a:effectLst/>
              </a:rPr>
              <a:t>e</a:t>
            </a:r>
            <a:r>
              <a:rPr lang="en-IN" sz="3600" b="0" i="0" u="none" strike="noStrike" baseline="30000" dirty="0" err="1">
                <a:solidFill>
                  <a:srgbClr val="7030A0"/>
                </a:solidFill>
                <a:effectLst/>
              </a:rPr>
              <a:t>itX</a:t>
            </a:r>
            <a:r>
              <a:rPr lang="en-IN" sz="3600" b="0" i="0" u="none" strike="noStrike" dirty="0">
                <a:solidFill>
                  <a:srgbClr val="FF0000"/>
                </a:solidFill>
                <a:effectLst/>
              </a:rPr>
              <a:t>]=E[cos(</a:t>
            </a:r>
            <a:r>
              <a:rPr lang="en-IN" sz="3600" b="0" i="0" u="none" strike="noStrike" dirty="0" err="1">
                <a:solidFill>
                  <a:srgbClr val="FF0000"/>
                </a:solidFill>
                <a:effectLst/>
              </a:rPr>
              <a:t>tX</a:t>
            </a:r>
            <a:r>
              <a:rPr lang="en-IN" sz="3600" b="0" i="0" u="none" strike="noStrike" dirty="0">
                <a:solidFill>
                  <a:srgbClr val="FF0000"/>
                </a:solidFill>
                <a:effectLst/>
              </a:rPr>
              <a:t>)+ </a:t>
            </a:r>
            <a:r>
              <a:rPr lang="en-IN" sz="3600" b="0" i="0" u="none" strike="noStrike" dirty="0" err="1">
                <a:solidFill>
                  <a:srgbClr val="FF0000"/>
                </a:solidFill>
                <a:effectLst/>
              </a:rPr>
              <a:t>i</a:t>
            </a:r>
            <a:r>
              <a:rPr lang="en-IN" sz="3600" b="0" i="0" u="none" strike="noStrike" dirty="0">
                <a:solidFill>
                  <a:srgbClr val="FF0000"/>
                </a:solidFill>
                <a:effectLst/>
              </a:rPr>
              <a:t> sin(</a:t>
            </a:r>
            <a:r>
              <a:rPr lang="en-IN" sz="3600" b="0" i="0" u="none" strike="noStrike" dirty="0" err="1">
                <a:solidFill>
                  <a:srgbClr val="FF0000"/>
                </a:solidFill>
                <a:effectLst/>
              </a:rPr>
              <a:t>tX</a:t>
            </a:r>
            <a:r>
              <a:rPr lang="en-IN" sz="3600" b="0" i="0" u="none" strike="noStrike" dirty="0">
                <a:solidFill>
                  <a:srgbClr val="FF0000"/>
                </a:solidFill>
                <a:effectLst/>
              </a:rPr>
              <a:t>)]</a:t>
            </a:r>
          </a:p>
          <a:p>
            <a:pPr marL="0" indent="0">
              <a:buNone/>
            </a:pPr>
            <a:endParaRPr lang="en-US" dirty="0"/>
          </a:p>
        </p:txBody>
      </p:sp>
    </p:spTree>
    <p:extLst>
      <p:ext uri="{BB962C8B-B14F-4D97-AF65-F5344CB8AC3E}">
        <p14:creationId xmlns:p14="http://schemas.microsoft.com/office/powerpoint/2010/main" val="1703095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13F87-A1BF-CFC2-3600-31DC5899287C}"/>
              </a:ext>
            </a:extLst>
          </p:cNvPr>
          <p:cNvSpPr>
            <a:spLocks noGrp="1"/>
          </p:cNvSpPr>
          <p:nvPr>
            <p:ph type="title"/>
          </p:nvPr>
        </p:nvSpPr>
        <p:sp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r>
              <a:rPr lang="en-US" sz="3200" b="1" dirty="0">
                <a:solidFill>
                  <a:srgbClr val="00B050"/>
                </a:solidFill>
              </a:rPr>
              <a:t>Que 4: </a:t>
            </a:r>
            <a:r>
              <a:rPr lang="en-IN" sz="3200" b="1" i="0" u="none" strike="noStrike" dirty="0">
                <a:solidFill>
                  <a:srgbClr val="00B050"/>
                </a:solidFill>
                <a:effectLst/>
              </a:rPr>
              <a:t>Why are characteristic functions more versatile than 	    moment generating functions?</a:t>
            </a:r>
            <a:endParaRPr lang="en-US" b="1" dirty="0">
              <a:solidFill>
                <a:srgbClr val="00B050"/>
              </a:solidFill>
            </a:endParaRPr>
          </a:p>
        </p:txBody>
      </p:sp>
      <p:sp>
        <p:nvSpPr>
          <p:cNvPr id="3" name="Content Placeholder 2">
            <a:extLst>
              <a:ext uri="{FF2B5EF4-FFF2-40B4-BE49-F238E27FC236}">
                <a16:creationId xmlns:a16="http://schemas.microsoft.com/office/drawing/2014/main" id="{B4F4792C-062C-938A-B3A2-1EDFF53E88EA}"/>
              </a:ext>
            </a:extLst>
          </p:cNvPr>
          <p:cNvSpPr>
            <a:spLocks noGrp="1"/>
          </p:cNvSpPr>
          <p:nvPr>
            <p:ph idx="1"/>
          </p:nvPr>
        </p:nvSpPr>
        <p:spPr/>
        <p:txBody>
          <a:bodyPr/>
          <a:lstStyle/>
          <a:p>
            <a:pPr algn="l"/>
            <a:endParaRPr lang="en-IN" b="1" i="0" u="none" strike="noStrike" dirty="0">
              <a:solidFill>
                <a:srgbClr val="000000"/>
              </a:solidFill>
              <a:effectLst/>
            </a:endParaRPr>
          </a:p>
          <a:p>
            <a:pPr marL="0" indent="0" algn="l">
              <a:buNone/>
            </a:pPr>
            <a:r>
              <a:rPr lang="en-IN" b="0" i="0" u="none" strike="noStrike" dirty="0">
                <a:solidFill>
                  <a:srgbClr val="C00000"/>
                </a:solidFill>
                <a:effectLst/>
              </a:rPr>
              <a:t>Ans :-</a:t>
            </a:r>
            <a:r>
              <a:rPr lang="en-IN" b="0" i="0" u="none" strike="noStrike" dirty="0">
                <a:solidFill>
                  <a:srgbClr val="000000"/>
                </a:solidFill>
                <a:effectLst/>
              </a:rPr>
              <a:t> The characteristic function </a:t>
            </a:r>
            <a:r>
              <a:rPr lang="en-IN" b="1" i="0" u="none" strike="noStrike" dirty="0">
                <a:solidFill>
                  <a:srgbClr val="000000"/>
                </a:solidFill>
                <a:effectLst/>
              </a:rPr>
              <a:t>always exists</a:t>
            </a:r>
            <a:r>
              <a:rPr lang="en-IN" b="0" i="0" u="none" strike="noStrike" dirty="0">
                <a:solidFill>
                  <a:srgbClr val="000000"/>
                </a:solidFill>
                <a:effectLst/>
              </a:rPr>
              <a:t> for any random variable, while the moment generating function may not. </a:t>
            </a:r>
          </a:p>
          <a:p>
            <a:pPr marL="0" indent="0" algn="l">
              <a:buNone/>
            </a:pPr>
            <a:r>
              <a:rPr lang="en-IN" dirty="0">
                <a:solidFill>
                  <a:srgbClr val="000000"/>
                </a:solidFill>
              </a:rPr>
              <a:t>	</a:t>
            </a:r>
            <a:r>
              <a:rPr lang="en-IN" b="0" i="0" u="none" strike="noStrike" dirty="0">
                <a:solidFill>
                  <a:srgbClr val="000000"/>
                </a:solidFill>
                <a:effectLst/>
              </a:rPr>
              <a:t>For example, the Cauchy distribution has a well-defined characteristic function but its moment generating function does not exist. This makes the CF a more general and powerful tool in theoretical statistics.</a:t>
            </a:r>
          </a:p>
          <a:p>
            <a:pPr marL="0" indent="0">
              <a:buNone/>
            </a:pPr>
            <a:br>
              <a:rPr lang="en-IN" dirty="0"/>
            </a:br>
            <a:endParaRPr lang="en-US" b="1" dirty="0"/>
          </a:p>
        </p:txBody>
      </p:sp>
    </p:spTree>
    <p:extLst>
      <p:ext uri="{BB962C8B-B14F-4D97-AF65-F5344CB8AC3E}">
        <p14:creationId xmlns:p14="http://schemas.microsoft.com/office/powerpoint/2010/main" val="1577410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8B5DB-093A-654F-0D06-C1D18D7898F7}"/>
              </a:ext>
            </a:extLst>
          </p:cNvPr>
          <p:cNvSpPr>
            <a:spLocks noGrp="1"/>
          </p:cNvSpPr>
          <p:nvPr>
            <p:ph type="title"/>
          </p:nvPr>
        </p:nvSpPr>
        <p:sp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r>
              <a:rPr lang="en-US" sz="3200" dirty="0">
                <a:solidFill>
                  <a:srgbClr val="0070C0"/>
                </a:solidFill>
              </a:rPr>
              <a:t>Que 5 : </a:t>
            </a:r>
            <a:r>
              <a:rPr lang="en-IN" sz="3200" b="1" i="0" u="none" strike="noStrike" dirty="0">
                <a:solidFill>
                  <a:srgbClr val="0070C0"/>
                </a:solidFill>
                <a:effectLst/>
              </a:rPr>
              <a:t>How are PGFs and CFs used to analyse sums of 	   	    independent random variables?</a:t>
            </a:r>
            <a:endParaRPr lang="en-US" dirty="0">
              <a:solidFill>
                <a:srgbClr val="0070C0"/>
              </a:solidFill>
            </a:endParaRPr>
          </a:p>
        </p:txBody>
      </p:sp>
      <p:sp>
        <p:nvSpPr>
          <p:cNvPr id="3" name="Content Placeholder 2">
            <a:extLst>
              <a:ext uri="{FF2B5EF4-FFF2-40B4-BE49-F238E27FC236}">
                <a16:creationId xmlns:a16="http://schemas.microsoft.com/office/drawing/2014/main" id="{C498000A-C5B2-E630-0803-27DE799760B0}"/>
              </a:ext>
            </a:extLst>
          </p:cNvPr>
          <p:cNvSpPr>
            <a:spLocks noGrp="1"/>
          </p:cNvSpPr>
          <p:nvPr>
            <p:ph idx="1"/>
          </p:nvPr>
        </p:nvSpPr>
        <p:spPr/>
        <p:txBody>
          <a:bodyPr>
            <a:normAutofit/>
          </a:bodyPr>
          <a:lstStyle/>
          <a:p>
            <a:pPr algn="l"/>
            <a:endParaRPr lang="en-IN" b="1" i="0" u="none" strike="noStrike" dirty="0">
              <a:solidFill>
                <a:srgbClr val="000000"/>
              </a:solidFill>
              <a:effectLst/>
            </a:endParaRPr>
          </a:p>
          <a:p>
            <a:pPr algn="l"/>
            <a:r>
              <a:rPr lang="en-IN" b="0" i="0" u="none" strike="noStrike" dirty="0">
                <a:solidFill>
                  <a:srgbClr val="000000"/>
                </a:solidFill>
                <a:effectLst/>
              </a:rPr>
              <a:t>One of the most powerful properties of both functions is that the generating function of a sum of </a:t>
            </a:r>
            <a:r>
              <a:rPr lang="en-IN" b="1" i="0" u="none" strike="noStrike" dirty="0">
                <a:solidFill>
                  <a:srgbClr val="000000"/>
                </a:solidFill>
                <a:effectLst/>
              </a:rPr>
              <a:t>independent random variables</a:t>
            </a:r>
            <a:r>
              <a:rPr lang="en-IN" b="0" i="0" u="none" strike="noStrike" dirty="0">
                <a:solidFill>
                  <a:srgbClr val="000000"/>
                </a:solidFill>
                <a:effectLst/>
              </a:rPr>
              <a:t> is the </a:t>
            </a:r>
            <a:r>
              <a:rPr lang="en-IN" b="1" i="0" u="none" strike="noStrike" dirty="0">
                <a:solidFill>
                  <a:srgbClr val="000000"/>
                </a:solidFill>
                <a:effectLst/>
              </a:rPr>
              <a:t>product</a:t>
            </a:r>
            <a:r>
              <a:rPr lang="en-IN" b="0" i="0" u="none" strike="noStrike" dirty="0">
                <a:solidFill>
                  <a:srgbClr val="000000"/>
                </a:solidFill>
                <a:effectLst/>
              </a:rPr>
              <a:t> of their individual generating functions.</a:t>
            </a:r>
          </a:p>
          <a:p>
            <a:pPr algn="l">
              <a:buFont typeface="Arial" panose="020B0604020202020204" pitchFamily="34" charset="0"/>
              <a:buChar char="•"/>
            </a:pPr>
            <a:r>
              <a:rPr lang="en-IN" b="0" i="0" u="none" strike="noStrike" dirty="0">
                <a:solidFill>
                  <a:srgbClr val="C00000"/>
                </a:solidFill>
                <a:effectLst/>
              </a:rPr>
              <a:t>For PGFs: If X and Y are independent, G</a:t>
            </a:r>
            <a:r>
              <a:rPr lang="en-IN" b="0" i="0" u="none" strike="noStrike" baseline="-25000" dirty="0">
                <a:solidFill>
                  <a:srgbClr val="C00000"/>
                </a:solidFill>
                <a:effectLst/>
              </a:rPr>
              <a:t>X+Y</a:t>
            </a:r>
            <a:r>
              <a:rPr lang="en-IN" b="0" i="0" u="none" strike="noStrike" dirty="0">
                <a:solidFill>
                  <a:srgbClr val="C00000"/>
                </a:solidFill>
                <a:effectLst/>
              </a:rPr>
              <a:t>​(t)=G</a:t>
            </a:r>
            <a:r>
              <a:rPr lang="en-IN" b="0" i="0" u="none" strike="noStrike" baseline="-25000" dirty="0">
                <a:solidFill>
                  <a:srgbClr val="C00000"/>
                </a:solidFill>
                <a:effectLst/>
              </a:rPr>
              <a:t>X</a:t>
            </a:r>
            <a:r>
              <a:rPr lang="en-IN" b="0" i="0" u="none" strike="noStrike" dirty="0">
                <a:solidFill>
                  <a:srgbClr val="C00000"/>
                </a:solidFill>
                <a:effectLst/>
              </a:rPr>
              <a:t>​(t)G</a:t>
            </a:r>
            <a:r>
              <a:rPr lang="en-IN" b="0" i="0" u="none" strike="noStrike" baseline="-25000" dirty="0">
                <a:solidFill>
                  <a:srgbClr val="C00000"/>
                </a:solidFill>
                <a:effectLst/>
              </a:rPr>
              <a:t>Y</a:t>
            </a:r>
            <a:r>
              <a:rPr lang="en-IN" b="0" i="0" u="none" strike="noStrike" dirty="0">
                <a:solidFill>
                  <a:srgbClr val="C00000"/>
                </a:solidFill>
                <a:effectLst/>
              </a:rPr>
              <a:t>​(t).</a:t>
            </a:r>
          </a:p>
          <a:p>
            <a:pPr algn="l">
              <a:buFont typeface="Arial" panose="020B0604020202020204" pitchFamily="34" charset="0"/>
              <a:buChar char="•"/>
            </a:pPr>
            <a:r>
              <a:rPr lang="en-IN" b="0" i="0" u="none" strike="noStrike" dirty="0">
                <a:solidFill>
                  <a:srgbClr val="00B050"/>
                </a:solidFill>
                <a:effectLst/>
              </a:rPr>
              <a:t>For CFs: If X and Y are independent, </a:t>
            </a:r>
            <a:r>
              <a:rPr lang="el-GR" b="0" i="0" u="none" strike="noStrike" dirty="0" err="1">
                <a:solidFill>
                  <a:srgbClr val="00B050"/>
                </a:solidFill>
                <a:effectLst/>
              </a:rPr>
              <a:t>ϕ</a:t>
            </a:r>
            <a:r>
              <a:rPr lang="en-IN" b="0" i="0" u="none" strike="noStrike" baseline="-25000" dirty="0">
                <a:solidFill>
                  <a:srgbClr val="00B050"/>
                </a:solidFill>
                <a:effectLst/>
              </a:rPr>
              <a:t>X+Y</a:t>
            </a:r>
            <a:r>
              <a:rPr lang="en-IN" b="0" i="0" u="none" strike="noStrike" dirty="0">
                <a:solidFill>
                  <a:srgbClr val="00B050"/>
                </a:solidFill>
                <a:effectLst/>
              </a:rPr>
              <a:t>​(t)=</a:t>
            </a:r>
            <a:r>
              <a:rPr lang="el-GR" b="0" i="0" u="none" strike="noStrike" dirty="0" err="1">
                <a:solidFill>
                  <a:srgbClr val="00B050"/>
                </a:solidFill>
                <a:effectLst/>
              </a:rPr>
              <a:t>ϕ</a:t>
            </a:r>
            <a:r>
              <a:rPr lang="en-IN" b="0" i="0" u="none" strike="noStrike" baseline="-25000" dirty="0">
                <a:solidFill>
                  <a:srgbClr val="00B050"/>
                </a:solidFill>
                <a:effectLst/>
              </a:rPr>
              <a:t>X</a:t>
            </a:r>
            <a:r>
              <a:rPr lang="en-IN" b="0" i="0" u="none" strike="noStrike" dirty="0">
                <a:solidFill>
                  <a:srgbClr val="00B050"/>
                </a:solidFill>
                <a:effectLst/>
              </a:rPr>
              <a:t>​(t)</a:t>
            </a:r>
            <a:r>
              <a:rPr lang="el-GR" b="0" i="0" u="none" strike="noStrike" dirty="0" err="1">
                <a:solidFill>
                  <a:srgbClr val="00B050"/>
                </a:solidFill>
                <a:effectLst/>
              </a:rPr>
              <a:t>ϕ</a:t>
            </a:r>
            <a:r>
              <a:rPr lang="en-IN" b="0" i="0" u="none" strike="noStrike" baseline="-25000" dirty="0">
                <a:solidFill>
                  <a:srgbClr val="00B050"/>
                </a:solidFill>
                <a:effectLst/>
              </a:rPr>
              <a:t>Y</a:t>
            </a:r>
            <a:r>
              <a:rPr lang="en-IN" b="0" i="0" u="none" strike="noStrike" dirty="0">
                <a:solidFill>
                  <a:srgbClr val="00B050"/>
                </a:solidFill>
                <a:effectLst/>
              </a:rPr>
              <a:t>​(t).</a:t>
            </a:r>
          </a:p>
          <a:p>
            <a:pPr marL="0" indent="0">
              <a:buNone/>
            </a:pPr>
            <a:endParaRPr lang="en-US" dirty="0"/>
          </a:p>
        </p:txBody>
      </p:sp>
    </p:spTree>
    <p:extLst>
      <p:ext uri="{BB962C8B-B14F-4D97-AF65-F5344CB8AC3E}">
        <p14:creationId xmlns:p14="http://schemas.microsoft.com/office/powerpoint/2010/main" val="636394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163F6-CB44-5157-2E7B-22C7386192A5}"/>
              </a:ext>
            </a:extLst>
          </p:cNvPr>
          <p:cNvSpPr>
            <a:spLocks noGrp="1"/>
          </p:cNvSpPr>
          <p:nvPr>
            <p:ph type="title"/>
          </p:nvPr>
        </p:nvSpPr>
        <p:sp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ctr"/>
            <a:r>
              <a:rPr lang="en-IN" sz="5400" b="1" dirty="0">
                <a:solidFill>
                  <a:srgbClr val="00B050"/>
                </a:solidFill>
              </a:rPr>
              <a:t>R</a:t>
            </a:r>
            <a:r>
              <a:rPr lang="en-IN" sz="5400" b="1" i="0" u="none" strike="noStrike" dirty="0">
                <a:solidFill>
                  <a:srgbClr val="00B050"/>
                </a:solidFill>
                <a:effectLst/>
              </a:rPr>
              <a:t>andom </a:t>
            </a:r>
            <a:r>
              <a:rPr lang="en-IN" sz="5400" b="1" dirty="0">
                <a:solidFill>
                  <a:srgbClr val="00B050"/>
                </a:solidFill>
              </a:rPr>
              <a:t>E</a:t>
            </a:r>
            <a:r>
              <a:rPr lang="en-IN" sz="5400" b="1" i="0" u="none" strike="noStrike" dirty="0">
                <a:solidFill>
                  <a:srgbClr val="00B050"/>
                </a:solidFill>
                <a:effectLst/>
              </a:rPr>
              <a:t>xperiment </a:t>
            </a:r>
            <a:endParaRPr lang="en-US" sz="5400" b="1" dirty="0">
              <a:solidFill>
                <a:srgbClr val="00B050"/>
              </a:solidFill>
            </a:endParaRPr>
          </a:p>
        </p:txBody>
      </p:sp>
      <p:sp>
        <p:nvSpPr>
          <p:cNvPr id="3" name="Content Placeholder 2">
            <a:extLst>
              <a:ext uri="{FF2B5EF4-FFF2-40B4-BE49-F238E27FC236}">
                <a16:creationId xmlns:a16="http://schemas.microsoft.com/office/drawing/2014/main" id="{ADB95AB8-5C7E-ED43-90AB-120AFA7E33EB}"/>
              </a:ext>
            </a:extLst>
          </p:cNvPr>
          <p:cNvSpPr>
            <a:spLocks noGrp="1"/>
          </p:cNvSpPr>
          <p:nvPr>
            <p:ph idx="1"/>
          </p:nvPr>
        </p:nvSpPr>
        <p:spPr/>
        <p:txBody>
          <a:bodyPr/>
          <a:lstStyle/>
          <a:p>
            <a:pPr marL="0" indent="0" algn="l">
              <a:buNone/>
            </a:pPr>
            <a:r>
              <a:rPr lang="en-IN" b="0" i="0" u="none" strike="noStrike" dirty="0">
                <a:solidFill>
                  <a:srgbClr val="000000"/>
                </a:solidFill>
                <a:effectLst/>
              </a:rPr>
              <a:t>	A </a:t>
            </a:r>
            <a:r>
              <a:rPr lang="en-IN" b="1" i="0" u="none" strike="noStrike" dirty="0">
                <a:solidFill>
                  <a:srgbClr val="C00000"/>
                </a:solidFill>
                <a:effectLst/>
              </a:rPr>
              <a:t>random experiment</a:t>
            </a:r>
            <a:r>
              <a:rPr lang="en-IN" b="0" i="0" u="none" strike="noStrike" dirty="0">
                <a:solidFill>
                  <a:srgbClr val="C00000"/>
                </a:solidFill>
                <a:effectLst/>
              </a:rPr>
              <a:t> </a:t>
            </a:r>
            <a:r>
              <a:rPr lang="en-IN" b="0" i="0" u="none" strike="noStrike" dirty="0">
                <a:solidFill>
                  <a:srgbClr val="000000"/>
                </a:solidFill>
                <a:effectLst/>
              </a:rPr>
              <a:t>is an activity or process with a set of well-defined outcomes that cannot be predicted with certainty before the experiment is performed. In other words, you know all the possible results, but you don't know which one you'll get on a single trial. 🎲</a:t>
            </a:r>
          </a:p>
          <a:p>
            <a:pPr marL="0" indent="0" algn="l">
              <a:buNone/>
            </a:pPr>
            <a:r>
              <a:rPr lang="en-IN" b="0" i="0" u="none" strike="noStrike" dirty="0">
                <a:solidFill>
                  <a:srgbClr val="000000"/>
                </a:solidFill>
                <a:effectLst/>
              </a:rPr>
              <a:t>Every random experiment has two essential conditions:</a:t>
            </a:r>
          </a:p>
          <a:p>
            <a:pPr lvl="1">
              <a:buFont typeface="+mj-lt"/>
              <a:buAutoNum type="arabicPeriod"/>
            </a:pPr>
            <a:r>
              <a:rPr lang="en-IN" b="1" i="0" u="none" strike="noStrike" dirty="0">
                <a:solidFill>
                  <a:srgbClr val="7030A0"/>
                </a:solidFill>
                <a:effectLst/>
              </a:rPr>
              <a:t>It can be repeated multiple times under the same conditions.</a:t>
            </a:r>
          </a:p>
          <a:p>
            <a:pPr lvl="1">
              <a:buFont typeface="+mj-lt"/>
              <a:buAutoNum type="arabicPeriod"/>
            </a:pPr>
            <a:r>
              <a:rPr lang="en-IN" b="1" i="0" u="none" strike="noStrike" dirty="0">
                <a:solidFill>
                  <a:srgbClr val="7030A0"/>
                </a:solidFill>
                <a:effectLst/>
              </a:rPr>
              <a:t>The outcome of each repetition cannot be predicted in advance.</a:t>
            </a:r>
          </a:p>
          <a:p>
            <a:pPr algn="l"/>
            <a:r>
              <a:rPr lang="en-IN" b="0" i="0" u="none" strike="noStrike" dirty="0">
                <a:solidFill>
                  <a:srgbClr val="FF0000"/>
                </a:solidFill>
                <a:effectLst/>
              </a:rPr>
              <a:t>The collection of all possible outcomes of a random experiment is called the </a:t>
            </a:r>
            <a:r>
              <a:rPr lang="en-IN" b="1" i="0" u="none" strike="noStrike" dirty="0">
                <a:solidFill>
                  <a:srgbClr val="FF0000"/>
                </a:solidFill>
                <a:effectLst/>
              </a:rPr>
              <a:t>sample space</a:t>
            </a:r>
            <a:r>
              <a:rPr lang="en-IN" b="0" i="0" u="none" strike="noStrike" dirty="0">
                <a:solidFill>
                  <a:srgbClr val="000000"/>
                </a:solidFill>
                <a:effectLst/>
              </a:rPr>
              <a:t>.</a:t>
            </a:r>
          </a:p>
          <a:p>
            <a:pPr marL="0" indent="0">
              <a:buNone/>
            </a:pPr>
            <a:endParaRPr lang="en-US" dirty="0"/>
          </a:p>
        </p:txBody>
      </p:sp>
    </p:spTree>
    <p:extLst>
      <p:ext uri="{BB962C8B-B14F-4D97-AF65-F5344CB8AC3E}">
        <p14:creationId xmlns:p14="http://schemas.microsoft.com/office/powerpoint/2010/main" val="2351262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1ECBA-00CE-73FE-7300-EA82EA6FB2D0}"/>
              </a:ext>
            </a:extLst>
          </p:cNvPr>
          <p:cNvSpPr>
            <a:spLocks noGrp="1"/>
          </p:cNvSpPr>
          <p:nvPr>
            <p:ph type="title"/>
          </p:nvPr>
        </p:nvSpPr>
        <p:sp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lstStyle/>
          <a:p>
            <a:pPr algn="ctr"/>
            <a:r>
              <a:rPr lang="en-IN" b="1" i="0" u="none" strike="noStrike" dirty="0">
                <a:solidFill>
                  <a:srgbClr val="000000"/>
                </a:solidFill>
                <a:effectLst/>
              </a:rPr>
              <a:t>Examples of Random Experiments</a:t>
            </a:r>
            <a:endParaRPr lang="en-US" dirty="0"/>
          </a:p>
        </p:txBody>
      </p:sp>
      <p:sp>
        <p:nvSpPr>
          <p:cNvPr id="3" name="Content Placeholder 2">
            <a:extLst>
              <a:ext uri="{FF2B5EF4-FFF2-40B4-BE49-F238E27FC236}">
                <a16:creationId xmlns:a16="http://schemas.microsoft.com/office/drawing/2014/main" id="{EB5F6534-D215-1EAE-6DDB-2A3AB015C24C}"/>
              </a:ext>
            </a:extLst>
          </p:cNvPr>
          <p:cNvSpPr>
            <a:spLocks noGrp="1"/>
          </p:cNvSpPr>
          <p:nvPr>
            <p:ph idx="1"/>
          </p:nvPr>
        </p:nvSpPr>
        <p:spPr>
          <a:xfrm>
            <a:off x="838200" y="1825625"/>
            <a:ext cx="10515600" cy="5175250"/>
          </a:xfrm>
        </p:spPr>
        <p:txBody>
          <a:bodyPr>
            <a:normAutofit fontScale="92500" lnSpcReduction="10000"/>
          </a:bodyPr>
          <a:lstStyle/>
          <a:p>
            <a:pPr algn="l"/>
            <a:endParaRPr lang="en-IN" b="1" i="0" u="none" strike="noStrike" dirty="0">
              <a:solidFill>
                <a:srgbClr val="000000"/>
              </a:solidFill>
              <a:effectLst/>
            </a:endParaRPr>
          </a:p>
          <a:p>
            <a:pPr marL="0" indent="0" algn="l">
              <a:buNone/>
            </a:pPr>
            <a:r>
              <a:rPr lang="en-IN" b="1" i="0" u="none" strike="noStrike" dirty="0">
                <a:solidFill>
                  <a:srgbClr val="00B050"/>
                </a:solidFill>
                <a:effectLst/>
              </a:rPr>
              <a:t>Simple Experiments :-</a:t>
            </a:r>
          </a:p>
          <a:p>
            <a:pPr marL="0" indent="0" algn="l">
              <a:buNone/>
            </a:pPr>
            <a:r>
              <a:rPr lang="en-IN" b="0" i="0" u="none" strike="noStrike" dirty="0">
                <a:solidFill>
                  <a:srgbClr val="000000"/>
                </a:solidFill>
                <a:effectLst/>
              </a:rPr>
              <a:t>	These are basic, classic examples used to illustrate the concepts of 	probability.</a:t>
            </a:r>
          </a:p>
          <a:p>
            <a:pPr algn="l">
              <a:buFont typeface="Arial" panose="020B0604020202020204" pitchFamily="34" charset="0"/>
              <a:buChar char="•"/>
            </a:pPr>
            <a:r>
              <a:rPr lang="en-IN" b="1" i="0" u="none" strike="noStrike" dirty="0">
                <a:solidFill>
                  <a:srgbClr val="FF0000"/>
                </a:solidFill>
                <a:effectLst/>
              </a:rPr>
              <a:t>Tossing a fair coin:</a:t>
            </a:r>
            <a:r>
              <a:rPr lang="en-IN" b="0" i="0" u="none" strike="noStrike" dirty="0">
                <a:solidFill>
                  <a:srgbClr val="FF0000"/>
                </a:solidFill>
                <a:effectLst/>
              </a:rPr>
              <a:t> </a:t>
            </a:r>
            <a:r>
              <a:rPr lang="en-IN" b="0" i="0" u="none" strike="noStrike" dirty="0">
                <a:solidFill>
                  <a:srgbClr val="000000"/>
                </a:solidFill>
                <a:effectLst/>
              </a:rPr>
              <a:t>The experiment is flipping a coin. The possible outcomes are heads (H) or tails (T). You can't know for sure which one you'll get. The sample space is </a:t>
            </a:r>
            <a:r>
              <a:rPr lang="en-IN" b="0" i="0" u="none" strike="noStrike" dirty="0">
                <a:solidFill>
                  <a:srgbClr val="00B050"/>
                </a:solidFill>
                <a:effectLst/>
              </a:rPr>
              <a:t>S = {H, T}.</a:t>
            </a:r>
          </a:p>
          <a:p>
            <a:pPr algn="l">
              <a:buFont typeface="Arial" panose="020B0604020202020204" pitchFamily="34" charset="0"/>
              <a:buChar char="•"/>
            </a:pPr>
            <a:r>
              <a:rPr lang="en-IN" b="1" i="0" u="none" strike="noStrike" dirty="0">
                <a:solidFill>
                  <a:srgbClr val="FF0000"/>
                </a:solidFill>
                <a:effectLst/>
              </a:rPr>
              <a:t>Rolling a standard six-sided die:</a:t>
            </a:r>
            <a:r>
              <a:rPr lang="en-IN" b="0" i="0" u="none" strike="noStrike" dirty="0">
                <a:solidFill>
                  <a:srgbClr val="FF0000"/>
                </a:solidFill>
                <a:effectLst/>
              </a:rPr>
              <a:t> </a:t>
            </a:r>
            <a:r>
              <a:rPr lang="en-IN" b="0" i="0" u="none" strike="noStrike" dirty="0">
                <a:solidFill>
                  <a:srgbClr val="000000"/>
                </a:solidFill>
                <a:effectLst/>
              </a:rPr>
              <a:t>The experiment is rolling the die. The possible outcomes are the numbers 1, 2, 3, 4, 5, or 6. You don't know which number will show up. The sample space is </a:t>
            </a:r>
            <a:r>
              <a:rPr lang="en-IN" b="0" i="0" u="none" strike="noStrike" dirty="0">
                <a:solidFill>
                  <a:srgbClr val="00B050"/>
                </a:solidFill>
                <a:effectLst/>
              </a:rPr>
              <a:t>S = {1, 2, 3, 4, 5, 6}.</a:t>
            </a:r>
          </a:p>
          <a:p>
            <a:pPr algn="l">
              <a:buFont typeface="Arial" panose="020B0604020202020204" pitchFamily="34" charset="0"/>
              <a:buChar char="•"/>
            </a:pPr>
            <a:r>
              <a:rPr lang="en-IN" b="1" i="0" u="none" strike="noStrike" dirty="0">
                <a:solidFill>
                  <a:srgbClr val="FF0000"/>
                </a:solidFill>
                <a:effectLst/>
              </a:rPr>
              <a:t>Drawing a card from a deck:</a:t>
            </a:r>
            <a:r>
              <a:rPr lang="en-IN" b="0" i="0" u="none" strike="noStrike" dirty="0">
                <a:solidFill>
                  <a:srgbClr val="FF0000"/>
                </a:solidFill>
                <a:effectLst/>
              </a:rPr>
              <a:t> </a:t>
            </a:r>
            <a:r>
              <a:rPr lang="en-IN" b="0" i="0" u="none" strike="noStrike" dirty="0">
                <a:solidFill>
                  <a:srgbClr val="000000"/>
                </a:solidFill>
                <a:effectLst/>
              </a:rPr>
              <a:t>The experiment is selecting a single card from a well-shuffled deck of 52 cards. The outcome is which of the 52 cards you draw. The sample space consists of all 52 cards.</a:t>
            </a:r>
          </a:p>
          <a:p>
            <a:pPr marL="0" indent="0">
              <a:buNone/>
            </a:pPr>
            <a:endParaRPr lang="en-US" dirty="0"/>
          </a:p>
        </p:txBody>
      </p:sp>
    </p:spTree>
    <p:extLst>
      <p:ext uri="{BB962C8B-B14F-4D97-AF65-F5344CB8AC3E}">
        <p14:creationId xmlns:p14="http://schemas.microsoft.com/office/powerpoint/2010/main" val="33685819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90FBD-2F75-99FD-2595-6399CCE79449}"/>
              </a:ext>
            </a:extLst>
          </p:cNvPr>
          <p:cNvSpPr>
            <a:spLocks noGrp="1"/>
          </p:cNvSpPr>
          <p:nvPr>
            <p:ph type="title"/>
          </p:nvPr>
        </p:nvSpPr>
        <p:sp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lstStyle/>
          <a:p>
            <a:pPr algn="ctr"/>
            <a:r>
              <a:rPr lang="en-IN" b="1" i="0" u="none" strike="noStrike" dirty="0">
                <a:solidFill>
                  <a:srgbClr val="000000"/>
                </a:solidFill>
                <a:effectLst/>
              </a:rPr>
              <a:t>More Complex Experiments</a:t>
            </a:r>
            <a:endParaRPr lang="en-US" dirty="0"/>
          </a:p>
        </p:txBody>
      </p:sp>
      <p:sp>
        <p:nvSpPr>
          <p:cNvPr id="3" name="Content Placeholder 2">
            <a:extLst>
              <a:ext uri="{FF2B5EF4-FFF2-40B4-BE49-F238E27FC236}">
                <a16:creationId xmlns:a16="http://schemas.microsoft.com/office/drawing/2014/main" id="{CA8AC074-20FE-DD0B-4F42-F702217FE840}"/>
              </a:ext>
            </a:extLst>
          </p:cNvPr>
          <p:cNvSpPr>
            <a:spLocks noGrp="1"/>
          </p:cNvSpPr>
          <p:nvPr>
            <p:ph idx="1"/>
          </p:nvPr>
        </p:nvSpPr>
        <p:spPr/>
        <p:txBody>
          <a:bodyPr/>
          <a:lstStyle/>
          <a:p>
            <a:pPr algn="l"/>
            <a:endParaRPr lang="en-IN" b="1" i="0" u="none" strike="noStrike" dirty="0">
              <a:solidFill>
                <a:srgbClr val="000000"/>
              </a:solidFill>
              <a:effectLst/>
            </a:endParaRPr>
          </a:p>
          <a:p>
            <a:pPr marL="0" indent="0" algn="l">
              <a:buNone/>
            </a:pPr>
            <a:r>
              <a:rPr lang="en-IN" b="0" i="0" u="none" strike="noStrike" dirty="0">
                <a:solidFill>
                  <a:srgbClr val="FF0000"/>
                </a:solidFill>
                <a:effectLst/>
              </a:rPr>
              <a:t>Random experiments </a:t>
            </a:r>
            <a:r>
              <a:rPr lang="en-IN" b="0" i="0" u="none" strike="noStrike" dirty="0">
                <a:solidFill>
                  <a:srgbClr val="000000"/>
                </a:solidFill>
                <a:effectLst/>
              </a:rPr>
              <a:t>can be  combining multiple simple experiments.</a:t>
            </a:r>
          </a:p>
          <a:p>
            <a:pPr algn="l">
              <a:buFont typeface="Arial" panose="020B0604020202020204" pitchFamily="34" charset="0"/>
              <a:buChar char="•"/>
            </a:pPr>
            <a:r>
              <a:rPr lang="en-IN" b="1" i="0" u="none" strike="noStrike" dirty="0">
                <a:solidFill>
                  <a:srgbClr val="00B050"/>
                </a:solidFill>
                <a:effectLst/>
              </a:rPr>
              <a:t>Tossing a coin three times:</a:t>
            </a:r>
            <a:r>
              <a:rPr lang="en-IN" b="0" i="0" u="none" strike="noStrike" dirty="0">
                <a:solidFill>
                  <a:srgbClr val="00B050"/>
                </a:solidFill>
                <a:effectLst/>
              </a:rPr>
              <a:t> </a:t>
            </a:r>
            <a:r>
              <a:rPr lang="en-IN" b="0" i="0" u="none" strike="noStrike" dirty="0">
                <a:solidFill>
                  <a:srgbClr val="000000"/>
                </a:solidFill>
                <a:effectLst/>
              </a:rPr>
              <a:t>The experiment involves three sequential coin flips. The outcomes are sequences of H and T. The sample space is S = {HHH, HHT, HTH, THH, HTT, THT, TTH, TTT}.</a:t>
            </a:r>
          </a:p>
          <a:p>
            <a:pPr algn="l">
              <a:buFont typeface="Arial" panose="020B0604020202020204" pitchFamily="34" charset="0"/>
              <a:buChar char="•"/>
            </a:pPr>
            <a:r>
              <a:rPr lang="en-IN" b="1" i="0" u="none" strike="noStrike" dirty="0">
                <a:solidFill>
                  <a:srgbClr val="00B050"/>
                </a:solidFill>
                <a:effectLst/>
              </a:rPr>
              <a:t>Rolling two dice:</a:t>
            </a:r>
            <a:r>
              <a:rPr lang="en-IN" b="0" i="0" u="none" strike="noStrike" dirty="0">
                <a:solidFill>
                  <a:srgbClr val="000000"/>
                </a:solidFill>
                <a:effectLst/>
              </a:rPr>
              <a:t> The experiment is rolling a pair of dice. The outcome is an ordered pair of the numbers shown on each die. The sample space contains 36 possible outcomes, from (1,1) to (6,6).</a:t>
            </a:r>
          </a:p>
          <a:p>
            <a:pPr marL="0" indent="0">
              <a:buNone/>
            </a:pPr>
            <a:endParaRPr lang="en-US" dirty="0"/>
          </a:p>
        </p:txBody>
      </p:sp>
    </p:spTree>
    <p:extLst>
      <p:ext uri="{BB962C8B-B14F-4D97-AF65-F5344CB8AC3E}">
        <p14:creationId xmlns:p14="http://schemas.microsoft.com/office/powerpoint/2010/main" val="25565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1FFF3-30D5-2A90-7473-ADEF54D4E399}"/>
              </a:ext>
            </a:extLst>
          </p:cNvPr>
          <p:cNvSpPr>
            <a:spLocks noGrp="1"/>
          </p:cNvSpPr>
          <p:nvPr>
            <p:ph type="title"/>
          </p:nvPr>
        </p:nvSpPr>
        <p:sp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ctr"/>
            <a:r>
              <a:rPr lang="en-IN" sz="4800" b="1" dirty="0">
                <a:solidFill>
                  <a:srgbClr val="FF0000"/>
                </a:solidFill>
              </a:rPr>
              <a:t>S</a:t>
            </a:r>
            <a:r>
              <a:rPr lang="en-IN" sz="4800" b="1" i="0" u="none" strike="noStrike" dirty="0">
                <a:solidFill>
                  <a:srgbClr val="FF0000"/>
                </a:solidFill>
                <a:effectLst/>
              </a:rPr>
              <a:t>ample Space</a:t>
            </a:r>
            <a:endParaRPr lang="en-US" sz="4800" dirty="0">
              <a:solidFill>
                <a:srgbClr val="FF0000"/>
              </a:solidFill>
            </a:endParaRPr>
          </a:p>
        </p:txBody>
      </p:sp>
      <p:sp>
        <p:nvSpPr>
          <p:cNvPr id="3" name="Content Placeholder 2">
            <a:extLst>
              <a:ext uri="{FF2B5EF4-FFF2-40B4-BE49-F238E27FC236}">
                <a16:creationId xmlns:a16="http://schemas.microsoft.com/office/drawing/2014/main" id="{7CC81DEA-26D9-2FCD-53DE-CDFEB20361DE}"/>
              </a:ext>
            </a:extLst>
          </p:cNvPr>
          <p:cNvSpPr>
            <a:spLocks noGrp="1"/>
          </p:cNvSpPr>
          <p:nvPr>
            <p:ph idx="1"/>
          </p:nvPr>
        </p:nvSpPr>
        <p:spPr/>
        <p:txBody>
          <a:bodyPr/>
          <a:lstStyle/>
          <a:p>
            <a:pPr marL="0" indent="0">
              <a:buNone/>
            </a:pPr>
            <a:r>
              <a:rPr lang="en-IN" b="0" i="0" u="none" strike="noStrike" dirty="0">
                <a:solidFill>
                  <a:srgbClr val="000000"/>
                </a:solidFill>
                <a:effectLst/>
              </a:rPr>
              <a:t>	A </a:t>
            </a:r>
            <a:r>
              <a:rPr lang="en-IN" b="1" i="0" u="none" strike="noStrike" dirty="0">
                <a:solidFill>
                  <a:srgbClr val="000000"/>
                </a:solidFill>
                <a:effectLst/>
              </a:rPr>
              <a:t>sample space</a:t>
            </a:r>
            <a:r>
              <a:rPr lang="en-IN" b="0" i="0" u="none" strike="noStrike" dirty="0">
                <a:solidFill>
                  <a:srgbClr val="000000"/>
                </a:solidFill>
                <a:effectLst/>
              </a:rPr>
              <a:t>, denoted by S, is the </a:t>
            </a:r>
            <a:r>
              <a:rPr lang="en-IN" b="1" i="0" u="none" strike="noStrike" dirty="0">
                <a:solidFill>
                  <a:srgbClr val="00B050"/>
                </a:solidFill>
                <a:effectLst/>
              </a:rPr>
              <a:t>set of all possible outcomes</a:t>
            </a:r>
            <a:r>
              <a:rPr lang="en-IN" b="0" i="0" u="none" strike="noStrike" dirty="0">
                <a:solidFill>
                  <a:srgbClr val="00B050"/>
                </a:solidFill>
                <a:effectLst/>
              </a:rPr>
              <a:t> </a:t>
            </a:r>
            <a:r>
              <a:rPr lang="en-IN" b="0" i="0" u="none" strike="noStrike" dirty="0">
                <a:solidFill>
                  <a:srgbClr val="000000"/>
                </a:solidFill>
                <a:effectLst/>
              </a:rPr>
              <a:t>of a random experiment.</a:t>
            </a:r>
            <a:r>
              <a:rPr lang="en-IN" b="0" i="0" u="none" strike="noStrike" dirty="0">
                <a:solidFill>
                  <a:srgbClr val="000000"/>
                </a:solidFill>
                <a:effectLst/>
                <a:latin typeface="-webkit-standard"/>
              </a:rPr>
              <a:t> Each individual outcome in the sample space is called a </a:t>
            </a:r>
            <a:r>
              <a:rPr lang="en-IN" b="1" i="0" u="none" strike="noStrike" dirty="0">
                <a:solidFill>
                  <a:srgbClr val="000000"/>
                </a:solidFill>
                <a:effectLst/>
              </a:rPr>
              <a:t>sample point</a:t>
            </a:r>
            <a:r>
              <a:rPr lang="en-IN" b="0" i="0" u="none" strike="noStrike" dirty="0">
                <a:solidFill>
                  <a:srgbClr val="000000"/>
                </a:solidFill>
                <a:effectLst/>
                <a:latin typeface="-webkit-standard"/>
              </a:rPr>
              <a:t>. </a:t>
            </a:r>
            <a:r>
              <a:rPr lang="en-IN" b="0" i="0" u="none" strike="noStrike" dirty="0">
                <a:solidFill>
                  <a:srgbClr val="000000"/>
                </a:solidFill>
                <a:effectLst/>
              </a:rPr>
              <a:t>It's the complete list of everything that could possibly happen, without any duplicates</a:t>
            </a:r>
            <a:endParaRPr lang="en-US" dirty="0"/>
          </a:p>
        </p:txBody>
      </p:sp>
    </p:spTree>
    <p:extLst>
      <p:ext uri="{BB962C8B-B14F-4D97-AF65-F5344CB8AC3E}">
        <p14:creationId xmlns:p14="http://schemas.microsoft.com/office/powerpoint/2010/main" val="8251691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EB5E4-9686-18F0-C70D-0413E1421612}"/>
              </a:ext>
            </a:extLst>
          </p:cNvPr>
          <p:cNvSpPr>
            <a:spLocks noGrp="1"/>
          </p:cNvSpPr>
          <p:nvPr>
            <p:ph type="title"/>
          </p:nvPr>
        </p:nvSpPr>
        <p:sp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lstStyle/>
          <a:p>
            <a:pPr algn="ctr"/>
            <a:r>
              <a:rPr lang="en-IN" b="1" i="0" u="none" strike="noStrike" dirty="0">
                <a:solidFill>
                  <a:srgbClr val="000000"/>
                </a:solidFill>
                <a:effectLst/>
              </a:rPr>
              <a:t>Examples of Sample Spaces</a:t>
            </a:r>
            <a:br>
              <a:rPr lang="en-IN" b="1" i="0" u="none" strike="noStrike" dirty="0">
                <a:solidFill>
                  <a:srgbClr val="000000"/>
                </a:solidFill>
                <a:effectLst/>
              </a:rPr>
            </a:br>
            <a:endParaRPr lang="en-US" dirty="0"/>
          </a:p>
        </p:txBody>
      </p:sp>
      <p:sp>
        <p:nvSpPr>
          <p:cNvPr id="3" name="Content Placeholder 2">
            <a:extLst>
              <a:ext uri="{FF2B5EF4-FFF2-40B4-BE49-F238E27FC236}">
                <a16:creationId xmlns:a16="http://schemas.microsoft.com/office/drawing/2014/main" id="{B770BAF9-A7EC-4546-5A2F-DF58356567BA}"/>
              </a:ext>
            </a:extLst>
          </p:cNvPr>
          <p:cNvSpPr>
            <a:spLocks noGrp="1"/>
          </p:cNvSpPr>
          <p:nvPr>
            <p:ph idx="1"/>
          </p:nvPr>
        </p:nvSpPr>
        <p:spPr/>
        <p:txBody>
          <a:bodyPr>
            <a:normAutofit/>
          </a:bodyPr>
          <a:lstStyle/>
          <a:p>
            <a:pPr marL="0" indent="0" algn="l">
              <a:buNone/>
            </a:pPr>
            <a:endParaRPr lang="en-IN" b="1" i="0" u="none" strike="noStrike" dirty="0">
              <a:solidFill>
                <a:srgbClr val="000000"/>
              </a:solidFill>
              <a:effectLst/>
            </a:endParaRPr>
          </a:p>
          <a:p>
            <a:pPr algn="l">
              <a:buFont typeface="Arial" panose="020B0604020202020204" pitchFamily="34" charset="0"/>
              <a:buChar char="•"/>
            </a:pPr>
            <a:r>
              <a:rPr lang="en-IN" b="1" i="0" u="none" strike="noStrike" dirty="0">
                <a:solidFill>
                  <a:srgbClr val="00B050"/>
                </a:solidFill>
                <a:effectLst/>
              </a:rPr>
              <a:t>Rolling a single six-sided die:</a:t>
            </a:r>
            <a:r>
              <a:rPr lang="en-IN" b="0" i="0" u="none" strike="noStrike" dirty="0">
                <a:solidFill>
                  <a:srgbClr val="00B050"/>
                </a:solidFill>
                <a:effectLst/>
              </a:rPr>
              <a:t> </a:t>
            </a:r>
            <a:r>
              <a:rPr lang="en-IN" b="0" i="0" u="none" strike="noStrike" dirty="0">
                <a:solidFill>
                  <a:srgbClr val="000000"/>
                </a:solidFill>
                <a:effectLst/>
              </a:rPr>
              <a:t>The experiment is rolling the die. The possible outcomes are the numbers on the faces. The sample space is a set of these numbers: S={1,2,3,4,5,6}</a:t>
            </a:r>
          </a:p>
          <a:p>
            <a:pPr algn="l">
              <a:buFont typeface="Arial" panose="020B0604020202020204" pitchFamily="34" charset="0"/>
              <a:buChar char="•"/>
            </a:pPr>
            <a:r>
              <a:rPr lang="en-IN" b="1" i="0" u="none" strike="noStrike" dirty="0">
                <a:solidFill>
                  <a:srgbClr val="00B050"/>
                </a:solidFill>
                <a:effectLst/>
              </a:rPr>
              <a:t>Flipping a fair coin</a:t>
            </a:r>
            <a:r>
              <a:rPr lang="en-IN" b="1" i="0" u="none" strike="noStrike" dirty="0">
                <a:solidFill>
                  <a:srgbClr val="000000"/>
                </a:solidFill>
                <a:effectLst/>
              </a:rPr>
              <a:t>:</a:t>
            </a:r>
            <a:r>
              <a:rPr lang="en-IN" b="0" i="0" u="none" strike="noStrike" dirty="0">
                <a:solidFill>
                  <a:srgbClr val="000000"/>
                </a:solidFill>
                <a:effectLst/>
              </a:rPr>
              <a:t> The experiment is tossing the coin. There are two possible outcomes: heads or tails. The sample space is: S={Heads, Tails} or simply S={H,T}</a:t>
            </a:r>
          </a:p>
          <a:p>
            <a:pPr algn="l">
              <a:buFont typeface="Arial" panose="020B0604020202020204" pitchFamily="34" charset="0"/>
              <a:buChar char="•"/>
            </a:pPr>
            <a:r>
              <a:rPr lang="en-IN" b="1" i="0" u="none" strike="noStrike" dirty="0">
                <a:solidFill>
                  <a:srgbClr val="00B050"/>
                </a:solidFill>
                <a:effectLst/>
              </a:rPr>
              <a:t>Drawing a single card from a standard deck:</a:t>
            </a:r>
            <a:r>
              <a:rPr lang="en-IN" b="0" i="0" u="none" strike="noStrike" dirty="0">
                <a:solidFill>
                  <a:srgbClr val="00B050"/>
                </a:solidFill>
                <a:effectLst/>
              </a:rPr>
              <a:t> </a:t>
            </a:r>
            <a:r>
              <a:rPr lang="en-IN" b="0" i="0" u="none" strike="noStrike" dirty="0">
                <a:solidFill>
                  <a:srgbClr val="000000"/>
                </a:solidFill>
                <a:effectLst/>
              </a:rPr>
              <a:t>The experiment is selecting a card. The sample space consists of all 52 cards, where each card is a unique outcome.</a:t>
            </a:r>
          </a:p>
          <a:p>
            <a:pPr marL="0" indent="0">
              <a:buNone/>
            </a:pPr>
            <a:endParaRPr lang="en-US" dirty="0"/>
          </a:p>
        </p:txBody>
      </p:sp>
    </p:spTree>
    <p:extLst>
      <p:ext uri="{BB962C8B-B14F-4D97-AF65-F5344CB8AC3E}">
        <p14:creationId xmlns:p14="http://schemas.microsoft.com/office/powerpoint/2010/main" val="3263560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D55DB-6FB2-FD05-2926-580D72105EE7}"/>
              </a:ext>
            </a:extLst>
          </p:cNvPr>
          <p:cNvSpPr>
            <a:spLocks noGrp="1"/>
          </p:cNvSpPr>
          <p:nvPr>
            <p:ph type="title"/>
          </p:nvPr>
        </p:nvSpPr>
        <p:spPr/>
        <p:txBody>
          <a:bodyPr/>
          <a:lstStyle/>
          <a:p>
            <a:pPr algn="ctr"/>
            <a:r>
              <a:rPr lang="en-IN" b="1" i="0" u="none" strike="noStrike" dirty="0">
                <a:solidFill>
                  <a:srgbClr val="000000"/>
                </a:solidFill>
                <a:effectLst/>
              </a:rPr>
              <a:t> </a:t>
            </a:r>
            <a:r>
              <a:rPr lang="en-IN" dirty="0">
                <a:solidFill>
                  <a:srgbClr val="FF0000"/>
                </a:solidFill>
              </a:rPr>
              <a:t>C</a:t>
            </a:r>
            <a:r>
              <a:rPr lang="en-IN" b="0" i="0" u="none" strike="noStrike" dirty="0">
                <a:solidFill>
                  <a:srgbClr val="FF0000"/>
                </a:solidFill>
                <a:effectLst/>
              </a:rPr>
              <a:t>ombining multiple simple experiments</a:t>
            </a:r>
            <a:endParaRPr lang="en-US" dirty="0">
              <a:solidFill>
                <a:srgbClr val="FF0000"/>
              </a:solidFill>
            </a:endParaRPr>
          </a:p>
        </p:txBody>
      </p:sp>
      <p:sp>
        <p:nvSpPr>
          <p:cNvPr id="3" name="Content Placeholder 2">
            <a:extLst>
              <a:ext uri="{FF2B5EF4-FFF2-40B4-BE49-F238E27FC236}">
                <a16:creationId xmlns:a16="http://schemas.microsoft.com/office/drawing/2014/main" id="{93DD12DC-3D8F-E04D-16E4-1666037C4971}"/>
              </a:ext>
            </a:extLst>
          </p:cNvPr>
          <p:cNvSpPr>
            <a:spLocks noGrp="1"/>
          </p:cNvSpPr>
          <p:nvPr>
            <p:ph idx="1"/>
          </p:nvPr>
        </p:nvSpPr>
        <p:spPr/>
        <p:txBody>
          <a:bodyPr/>
          <a:lstStyle/>
          <a:p>
            <a:pPr marL="0" indent="0" algn="l">
              <a:buNone/>
            </a:pPr>
            <a:endParaRPr lang="en-IN" b="1" i="0" u="none" strike="noStrike" dirty="0">
              <a:solidFill>
                <a:srgbClr val="000000"/>
              </a:solidFill>
              <a:effectLst/>
            </a:endParaRPr>
          </a:p>
          <a:p>
            <a:pPr algn="l">
              <a:buFont typeface="Arial" panose="020B0604020202020204" pitchFamily="34" charset="0"/>
              <a:buChar char="•"/>
            </a:pPr>
            <a:r>
              <a:rPr lang="en-IN" b="1" i="0" u="none" strike="noStrike" dirty="0">
                <a:solidFill>
                  <a:srgbClr val="00B050"/>
                </a:solidFill>
                <a:effectLst/>
              </a:rPr>
              <a:t>Flipping a coin twice:</a:t>
            </a:r>
            <a:r>
              <a:rPr lang="en-IN" b="0" i="0" u="none" strike="noStrike" dirty="0">
                <a:solidFill>
                  <a:srgbClr val="00B050"/>
                </a:solidFill>
                <a:effectLst/>
              </a:rPr>
              <a:t> </a:t>
            </a:r>
            <a:r>
              <a:rPr lang="en-IN" b="0" i="0" u="none" strike="noStrike" dirty="0">
                <a:solidFill>
                  <a:srgbClr val="000000"/>
                </a:solidFill>
                <a:effectLst/>
              </a:rPr>
              <a:t>The experiment involves two sequential events. The outcomes are ordered pairs of results from each flip. The sample space is: S={(H,H),(H,T),(T,H),(T,T)}</a:t>
            </a:r>
          </a:p>
          <a:p>
            <a:pPr algn="l">
              <a:buFont typeface="Arial" panose="020B0604020202020204" pitchFamily="34" charset="0"/>
              <a:buChar char="•"/>
            </a:pPr>
            <a:r>
              <a:rPr lang="en-IN" b="1" i="0" u="none" strike="noStrike" dirty="0">
                <a:solidFill>
                  <a:srgbClr val="00B050"/>
                </a:solidFill>
                <a:effectLst/>
              </a:rPr>
              <a:t>Rolling two six-sided dice:</a:t>
            </a:r>
            <a:r>
              <a:rPr lang="en-IN" b="0" i="0" u="none" strike="noStrike" dirty="0">
                <a:solidFill>
                  <a:srgbClr val="00B050"/>
                </a:solidFill>
                <a:effectLst/>
              </a:rPr>
              <a:t> </a:t>
            </a:r>
            <a:r>
              <a:rPr lang="en-IN" b="0" i="0" u="none" strike="noStrike" dirty="0">
                <a:solidFill>
                  <a:srgbClr val="000000"/>
                </a:solidFill>
                <a:effectLst/>
              </a:rPr>
              <a:t>The experiment is rolling two dice, say one red and one green. The outcomes are ordered pairs of numbers, where the first number is from the red die and the second is from the green. The sample space contains 36 possible outcomes: S={(1,1),(1,2),…,(1,6),(2,1),…,(6,6)}</a:t>
            </a:r>
          </a:p>
          <a:p>
            <a:pPr marL="0" indent="0">
              <a:buNone/>
            </a:pPr>
            <a:endParaRPr lang="en-US" dirty="0"/>
          </a:p>
        </p:txBody>
      </p:sp>
    </p:spTree>
    <p:extLst>
      <p:ext uri="{BB962C8B-B14F-4D97-AF65-F5344CB8AC3E}">
        <p14:creationId xmlns:p14="http://schemas.microsoft.com/office/powerpoint/2010/main" val="2940277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useBgFill="1">
        <p:nvSpPr>
          <p:cNvPr id="2" name="Title 1">
            <a:extLst>
              <a:ext uri="{FF2B5EF4-FFF2-40B4-BE49-F238E27FC236}">
                <a16:creationId xmlns:a16="http://schemas.microsoft.com/office/drawing/2014/main" id="{66A096BF-B9B2-C966-D4AB-24689D678692}"/>
              </a:ext>
            </a:extLst>
          </p:cNvPr>
          <p:cNvSpPr>
            <a:spLocks noGrp="1"/>
          </p:cNvSpPr>
          <p:nvPr>
            <p:ph type="title"/>
          </p:nvPr>
        </p:nvSpPr>
        <p:spPr>
          <a:xfrm>
            <a:off x="838200" y="0"/>
            <a:ext cx="10515600" cy="1325563"/>
          </a:xfrm>
        </p:spPr>
        <p:txBody>
          <a:bodyPr/>
          <a:lstStyle/>
          <a:p>
            <a:pPr algn="ctr"/>
            <a:r>
              <a:rPr lang="en-IN" sz="4000" b="1" dirty="0">
                <a:solidFill>
                  <a:srgbClr val="C00000"/>
                </a:solidFill>
                <a:effectLst/>
                <a:latin typeface="Calibri" panose="020F0502020204030204" pitchFamily="34" charset="0"/>
                <a:ea typeface="Calibri" panose="020F0502020204030204" pitchFamily="34" charset="0"/>
                <a:cs typeface="Vrinda" panose="020B0502040204020203" pitchFamily="34" charset="0"/>
              </a:rPr>
              <a:t>Course Learning Out comes:</a:t>
            </a:r>
            <a:r>
              <a:rPr lang="en-IN" sz="6600" dirty="0">
                <a:effectLst/>
              </a:rPr>
              <a:t> </a:t>
            </a:r>
            <a:endParaRPr lang="en-US" dirty="0"/>
          </a:p>
        </p:txBody>
      </p:sp>
      <p:sp>
        <p:nvSpPr>
          <p:cNvPr id="3" name="Content Placeholder 2">
            <a:extLst>
              <a:ext uri="{FF2B5EF4-FFF2-40B4-BE49-F238E27FC236}">
                <a16:creationId xmlns:a16="http://schemas.microsoft.com/office/drawing/2014/main" id="{746B8BB4-AF90-DD7F-5351-EC86F4E5E3F0}"/>
              </a:ext>
            </a:extLst>
          </p:cNvPr>
          <p:cNvSpPr>
            <a:spLocks noGrp="1"/>
          </p:cNvSpPr>
          <p:nvPr>
            <p:ph idx="1"/>
          </p:nvPr>
        </p:nvSpPr>
        <p:spPr>
          <a:xfrm>
            <a:off x="838200" y="1325562"/>
            <a:ext cx="10515600" cy="5532437"/>
          </a:xfrm>
        </p:spPr>
        <p:txBody>
          <a:bodyPr>
            <a:normAutofit/>
          </a:bodyPr>
          <a:lstStyle/>
          <a:p>
            <a:pPr marL="0" indent="0">
              <a:buNone/>
            </a:pPr>
            <a:r>
              <a:rPr lang="en-IN" b="1" dirty="0">
                <a:solidFill>
                  <a:srgbClr val="0070C0"/>
                </a:solidFill>
                <a:effectLst/>
                <a:latin typeface="Times New Roman" panose="02020603050405020304" pitchFamily="18" charset="0"/>
                <a:ea typeface="Times New Roman" panose="02020603050405020304" pitchFamily="18" charset="0"/>
              </a:rPr>
              <a:t>This course will enable the students to: </a:t>
            </a:r>
          </a:p>
          <a:p>
            <a:pPr marL="0" lvl="0" indent="0">
              <a:buNone/>
              <a:tabLst>
                <a:tab pos="457200" algn="l"/>
              </a:tabLst>
            </a:pPr>
            <a:r>
              <a:rPr lang="en-IN" b="1" dirty="0">
                <a:solidFill>
                  <a:srgbClr val="0070C0"/>
                </a:solidFill>
                <a:latin typeface="Times New Roman" panose="02020603050405020304" pitchFamily="18" charset="0"/>
                <a:ea typeface="Times New Roman" panose="02020603050405020304" pitchFamily="18" charset="0"/>
              </a:rPr>
              <a:t>	</a:t>
            </a:r>
            <a:r>
              <a:rPr lang="en-IN" b="1" dirty="0">
                <a:solidFill>
                  <a:srgbClr val="0070C0"/>
                </a:solidFill>
                <a:effectLst/>
                <a:latin typeface="Times New Roman" panose="02020603050405020304" pitchFamily="18" charset="0"/>
                <a:ea typeface="Times New Roman" panose="02020603050405020304" pitchFamily="18" charset="0"/>
              </a:rPr>
              <a:t>(</a:t>
            </a:r>
            <a:r>
              <a:rPr lang="en-IN" b="1" dirty="0" err="1">
                <a:solidFill>
                  <a:srgbClr val="0070C0"/>
                </a:solidFill>
                <a:effectLst/>
                <a:latin typeface="Times New Roman" panose="02020603050405020304" pitchFamily="18" charset="0"/>
                <a:ea typeface="Times New Roman" panose="02020603050405020304" pitchFamily="18" charset="0"/>
              </a:rPr>
              <a:t>i</a:t>
            </a:r>
            <a:r>
              <a:rPr lang="en-IN" b="1" dirty="0">
                <a:solidFill>
                  <a:srgbClr val="0070C0"/>
                </a:solidFill>
                <a:effectLst/>
                <a:latin typeface="Times New Roman" panose="02020603050405020304" pitchFamily="18" charset="0"/>
                <a:ea typeface="Times New Roman" panose="02020603050405020304" pitchFamily="18" charset="0"/>
              </a:rPr>
              <a:t>)  Have knowledge and critical understanding, visualization, of </a:t>
            </a:r>
            <a:r>
              <a:rPr lang="bn-IN" b="1" dirty="0">
                <a:solidFill>
                  <a:srgbClr val="0070C0"/>
                </a:solidFill>
                <a:effectLst/>
                <a:latin typeface="Times New Roman" panose="02020603050405020304" pitchFamily="18" charset="0"/>
                <a:ea typeface="Times New Roman" panose="02020603050405020304" pitchFamily="18" charset="0"/>
              </a:rPr>
              <a:t>	</a:t>
            </a:r>
            <a:r>
              <a:rPr lang="en-IN" b="1" dirty="0">
                <a:solidFill>
                  <a:srgbClr val="0070C0"/>
                </a:solidFill>
                <a:effectLst/>
                <a:latin typeface="Times New Roman" panose="02020603050405020304" pitchFamily="18" charset="0"/>
                <a:ea typeface="Times New Roman" panose="02020603050405020304" pitchFamily="18" charset="0"/>
              </a:rPr>
              <a:t>basic concepts, terms of sets</a:t>
            </a:r>
            <a:r>
              <a:rPr lang="bn-IN" b="1" dirty="0">
                <a:solidFill>
                  <a:srgbClr val="0070C0"/>
                </a:solidFill>
                <a:effectLst/>
                <a:latin typeface="Times New Roman" panose="02020603050405020304" pitchFamily="18" charset="0"/>
                <a:ea typeface="Times New Roman" panose="02020603050405020304" pitchFamily="18" charset="0"/>
              </a:rPr>
              <a:t>.</a:t>
            </a:r>
            <a:endParaRPr lang="en-IN" b="1" dirty="0">
              <a:solidFill>
                <a:srgbClr val="0070C0"/>
              </a:solidFill>
              <a:effectLst/>
              <a:latin typeface="Times New Roman" panose="02020603050405020304" pitchFamily="18" charset="0"/>
              <a:ea typeface="Times New Roman" panose="02020603050405020304" pitchFamily="18" charset="0"/>
            </a:endParaRPr>
          </a:p>
          <a:p>
            <a:pPr marL="0" lvl="0" indent="0">
              <a:buNone/>
              <a:tabLst>
                <a:tab pos="457200" algn="l"/>
              </a:tabLst>
            </a:pPr>
            <a:r>
              <a:rPr lang="en-IN" b="1" dirty="0">
                <a:solidFill>
                  <a:srgbClr val="0070C0"/>
                </a:solidFill>
                <a:effectLst/>
                <a:latin typeface="Times New Roman" panose="02020603050405020304" pitchFamily="18" charset="0"/>
                <a:ea typeface="Times New Roman" panose="02020603050405020304" pitchFamily="18" charset="0"/>
              </a:rPr>
              <a:t>	(ii)  Know about counting principle</a:t>
            </a:r>
            <a:r>
              <a:rPr lang="bn-IN" b="1" dirty="0">
                <a:solidFill>
                  <a:srgbClr val="0070C0"/>
                </a:solidFill>
                <a:effectLst/>
                <a:latin typeface="Times New Roman" panose="02020603050405020304" pitchFamily="18" charset="0"/>
                <a:ea typeface="Times New Roman" panose="02020603050405020304" pitchFamily="18" charset="0"/>
              </a:rPr>
              <a:t>.</a:t>
            </a:r>
            <a:r>
              <a:rPr lang="en-IN" b="1" dirty="0">
                <a:solidFill>
                  <a:srgbClr val="0070C0"/>
                </a:solidFill>
                <a:effectLst/>
                <a:latin typeface="Times New Roman" panose="02020603050405020304" pitchFamily="18" charset="0"/>
                <a:ea typeface="Times New Roman" panose="02020603050405020304" pitchFamily="18" charset="0"/>
              </a:rPr>
              <a:t> </a:t>
            </a:r>
          </a:p>
          <a:p>
            <a:pPr marL="0" lvl="0" indent="0">
              <a:buNone/>
              <a:tabLst>
                <a:tab pos="457200" algn="l"/>
              </a:tabLst>
            </a:pPr>
            <a:r>
              <a:rPr lang="en-IN" b="1" dirty="0">
                <a:solidFill>
                  <a:srgbClr val="0070C0"/>
                </a:solidFill>
                <a:latin typeface="Times New Roman" panose="02020603050405020304" pitchFamily="18" charset="0"/>
                <a:ea typeface="Times New Roman" panose="02020603050405020304" pitchFamily="18" charset="0"/>
              </a:rPr>
              <a:t>	</a:t>
            </a:r>
            <a:r>
              <a:rPr lang="en-IN" b="1" dirty="0">
                <a:solidFill>
                  <a:srgbClr val="0070C0"/>
                </a:solidFill>
                <a:effectLst/>
                <a:latin typeface="Times New Roman" panose="02020603050405020304" pitchFamily="18" charset="0"/>
                <a:ea typeface="Times New Roman" panose="02020603050405020304" pitchFamily="18" charset="0"/>
              </a:rPr>
              <a:t>(iii)  Learn about relation and functions</a:t>
            </a:r>
            <a:r>
              <a:rPr lang="bn-IN" b="1" dirty="0">
                <a:solidFill>
                  <a:srgbClr val="0070C0"/>
                </a:solidFill>
                <a:effectLst/>
                <a:latin typeface="Times New Roman" panose="02020603050405020304" pitchFamily="18" charset="0"/>
                <a:ea typeface="Times New Roman" panose="02020603050405020304" pitchFamily="18" charset="0"/>
              </a:rPr>
              <a:t>.</a:t>
            </a:r>
            <a:r>
              <a:rPr lang="en-IN" b="1" dirty="0">
                <a:solidFill>
                  <a:srgbClr val="0070C0"/>
                </a:solidFill>
                <a:effectLst/>
                <a:latin typeface="Times New Roman" panose="02020603050405020304" pitchFamily="18" charset="0"/>
                <a:ea typeface="Times New Roman" panose="02020603050405020304" pitchFamily="18" charset="0"/>
              </a:rPr>
              <a:t> </a:t>
            </a:r>
          </a:p>
          <a:p>
            <a:pPr marL="0" lvl="0" indent="0">
              <a:buNone/>
              <a:tabLst>
                <a:tab pos="457200" algn="l"/>
              </a:tabLst>
            </a:pPr>
            <a:r>
              <a:rPr lang="en-IN" b="1" dirty="0">
                <a:solidFill>
                  <a:srgbClr val="0070C0"/>
                </a:solidFill>
                <a:effectLst/>
                <a:latin typeface="Times New Roman" panose="02020603050405020304" pitchFamily="18" charset="0"/>
                <a:ea typeface="Times New Roman" panose="02020603050405020304" pitchFamily="18" charset="0"/>
              </a:rPr>
              <a:t>	(iv)  Learn matrices and determinants, solving systems of linear </a:t>
            </a:r>
            <a:r>
              <a:rPr lang="bn-IN" b="1" dirty="0">
                <a:solidFill>
                  <a:srgbClr val="0070C0"/>
                </a:solidFill>
                <a:effectLst/>
                <a:latin typeface="Times New Roman" panose="02020603050405020304" pitchFamily="18" charset="0"/>
                <a:ea typeface="Times New Roman" panose="02020603050405020304" pitchFamily="18" charset="0"/>
              </a:rPr>
              <a:t>	</a:t>
            </a:r>
            <a:r>
              <a:rPr lang="en-IN" b="1" dirty="0">
                <a:solidFill>
                  <a:srgbClr val="0070C0"/>
                </a:solidFill>
                <a:effectLst/>
                <a:latin typeface="Times New Roman" panose="02020603050405020304" pitchFamily="18" charset="0"/>
                <a:ea typeface="Times New Roman" panose="02020603050405020304" pitchFamily="18" charset="0"/>
              </a:rPr>
              <a:t>equations through determinants</a:t>
            </a:r>
            <a:r>
              <a:rPr lang="bn-IN" b="1" dirty="0">
                <a:solidFill>
                  <a:srgbClr val="0070C0"/>
                </a:solidFill>
                <a:effectLst/>
                <a:latin typeface="Times New Roman" panose="02020603050405020304" pitchFamily="18" charset="0"/>
                <a:ea typeface="Times New Roman" panose="02020603050405020304" pitchFamily="18" charset="0"/>
              </a:rPr>
              <a:t>.</a:t>
            </a:r>
            <a:r>
              <a:rPr lang="en-IN" b="1" dirty="0">
                <a:solidFill>
                  <a:srgbClr val="0070C0"/>
                </a:solidFill>
                <a:effectLst/>
                <a:latin typeface="Times New Roman" panose="02020603050405020304" pitchFamily="18" charset="0"/>
                <a:ea typeface="Times New Roman" panose="02020603050405020304" pitchFamily="18" charset="0"/>
              </a:rPr>
              <a:t> </a:t>
            </a:r>
          </a:p>
          <a:p>
            <a:pPr marL="0" lvl="0" indent="0">
              <a:buNone/>
              <a:tabLst>
                <a:tab pos="457200" algn="l"/>
              </a:tabLst>
            </a:pPr>
            <a:r>
              <a:rPr lang="en-IN" b="1" dirty="0">
                <a:solidFill>
                  <a:srgbClr val="0070C0"/>
                </a:solidFill>
                <a:effectLst/>
                <a:latin typeface="Times New Roman" panose="02020603050405020304" pitchFamily="18" charset="0"/>
                <a:ea typeface="Times New Roman" panose="02020603050405020304" pitchFamily="18" charset="0"/>
              </a:rPr>
              <a:t>	(v)  Learn about derivative of different type of functions and </a:t>
            </a:r>
            <a:r>
              <a:rPr lang="bn-IN" b="1" dirty="0">
                <a:solidFill>
                  <a:srgbClr val="0070C0"/>
                </a:solidFill>
                <a:effectLst/>
                <a:latin typeface="Times New Roman" panose="02020603050405020304" pitchFamily="18" charset="0"/>
                <a:ea typeface="Times New Roman" panose="02020603050405020304" pitchFamily="18" charset="0"/>
              </a:rPr>
              <a:t>	</a:t>
            </a:r>
            <a:r>
              <a:rPr lang="en-IN" b="1" dirty="0">
                <a:solidFill>
                  <a:srgbClr val="0070C0"/>
                </a:solidFill>
                <a:effectLst/>
                <a:latin typeface="Times New Roman" panose="02020603050405020304" pitchFamily="18" charset="0"/>
                <a:ea typeface="Times New Roman" panose="02020603050405020304" pitchFamily="18" charset="0"/>
              </a:rPr>
              <a:t>application of derivative in economics</a:t>
            </a:r>
            <a:r>
              <a:rPr lang="bn-IN" b="1" dirty="0">
                <a:solidFill>
                  <a:srgbClr val="0070C0"/>
                </a:solidFill>
                <a:effectLst/>
                <a:latin typeface="Times New Roman" panose="02020603050405020304" pitchFamily="18" charset="0"/>
                <a:ea typeface="Times New Roman" panose="02020603050405020304" pitchFamily="18" charset="0"/>
              </a:rPr>
              <a:t>.</a:t>
            </a:r>
            <a:r>
              <a:rPr lang="en-IN" b="1" dirty="0">
                <a:solidFill>
                  <a:srgbClr val="0070C0"/>
                </a:solidFill>
                <a:effectLst/>
                <a:latin typeface="Times New Roman" panose="02020603050405020304" pitchFamily="18" charset="0"/>
                <a:ea typeface="Times New Roman" panose="02020603050405020304" pitchFamily="18" charset="0"/>
              </a:rPr>
              <a:t> </a:t>
            </a:r>
          </a:p>
          <a:p>
            <a:pPr marL="0" lvl="0" indent="0">
              <a:buNone/>
              <a:tabLst>
                <a:tab pos="457200" algn="l"/>
              </a:tabLst>
            </a:pPr>
            <a:r>
              <a:rPr lang="en-IN" b="1" dirty="0">
                <a:solidFill>
                  <a:srgbClr val="0070C0"/>
                </a:solidFill>
                <a:effectLst/>
                <a:latin typeface="Times New Roman" panose="02020603050405020304" pitchFamily="18" charset="0"/>
                <a:ea typeface="Times New Roman" panose="02020603050405020304" pitchFamily="18" charset="0"/>
              </a:rPr>
              <a:t>	(vi)  Know about sample spaces, basic ideas of probability and its 	application in practical problems.</a:t>
            </a:r>
            <a:r>
              <a:rPr lang="en-IN" sz="2400" b="1" dirty="0">
                <a:solidFill>
                  <a:srgbClr val="7030A0"/>
                </a:solidFill>
                <a:effectLst/>
                <a:latin typeface="Times New Roman" panose="02020603050405020304" pitchFamily="18" charset="0"/>
                <a:ea typeface="Times New Roman" panose="02020603050405020304" pitchFamily="18" charset="0"/>
              </a:rPr>
              <a:t> </a:t>
            </a:r>
            <a:endParaRPr lang="en-IN" sz="1800" b="1" dirty="0">
              <a:solidFill>
                <a:srgbClr val="7030A0"/>
              </a:solidFill>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6004927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73C13-178A-48A7-F90E-57597412700A}"/>
              </a:ext>
            </a:extLst>
          </p:cNvPr>
          <p:cNvSpPr>
            <a:spLocks noGrp="1"/>
          </p:cNvSpPr>
          <p:nvPr>
            <p:ph type="title"/>
          </p:nvPr>
        </p:nvSpPr>
        <p:spPr/>
        <p:txBody>
          <a:bodyPr/>
          <a:lstStyle/>
          <a:p>
            <a:pPr algn="ctr"/>
            <a:r>
              <a:rPr lang="en-US" dirty="0">
                <a:solidFill>
                  <a:srgbClr val="C00000"/>
                </a:solidFill>
              </a:rPr>
              <a:t>Applications</a:t>
            </a:r>
          </a:p>
        </p:txBody>
      </p:sp>
      <p:sp>
        <p:nvSpPr>
          <p:cNvPr id="3" name="Content Placeholder 2">
            <a:extLst>
              <a:ext uri="{FF2B5EF4-FFF2-40B4-BE49-F238E27FC236}">
                <a16:creationId xmlns:a16="http://schemas.microsoft.com/office/drawing/2014/main" id="{B3A4BDEA-A8E0-174F-DEAC-B7C187F33BEA}"/>
              </a:ext>
            </a:extLst>
          </p:cNvPr>
          <p:cNvSpPr>
            <a:spLocks noGrp="1"/>
          </p:cNvSpPr>
          <p:nvPr>
            <p:ph idx="1"/>
          </p:nvPr>
        </p:nvSpPr>
        <p:spPr/>
        <p:txBody>
          <a:bodyPr/>
          <a:lstStyle/>
          <a:p>
            <a:pPr marL="0" indent="0">
              <a:buNone/>
            </a:pPr>
            <a:r>
              <a:rPr lang="en-IN" b="0" i="0" u="none" strike="noStrike" dirty="0">
                <a:solidFill>
                  <a:srgbClr val="000000"/>
                </a:solidFill>
                <a:effectLst/>
                <a:latin typeface="-webkit-standard"/>
              </a:rPr>
              <a:t>	The concept of a sample space is fundamental to probability because it serves as the denominator for calculating probabilities. </a:t>
            </a:r>
            <a:r>
              <a:rPr lang="en-IN" b="0" i="0" u="none" strike="noStrike" dirty="0">
                <a:solidFill>
                  <a:srgbClr val="000000"/>
                </a:solidFill>
                <a:effectLst/>
              </a:rPr>
              <a:t>The probability of an event (a subset of the sample space) is the number of favourable outcomes divided by the total number of outcomes in the sample space.</a:t>
            </a:r>
            <a:endParaRPr lang="en-US" dirty="0"/>
          </a:p>
        </p:txBody>
      </p:sp>
    </p:spTree>
    <p:extLst>
      <p:ext uri="{BB962C8B-B14F-4D97-AF65-F5344CB8AC3E}">
        <p14:creationId xmlns:p14="http://schemas.microsoft.com/office/powerpoint/2010/main" val="14587906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51034-76B5-E4DA-6633-70B533CBE95E}"/>
              </a:ext>
            </a:extLst>
          </p:cNvPr>
          <p:cNvSpPr>
            <a:spLocks noGrp="1"/>
          </p:cNvSpPr>
          <p:nvPr>
            <p:ph type="title"/>
          </p:nvPr>
        </p:nvSpPr>
        <p:sp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0000"/>
          </a:bodyPr>
          <a:lstStyle/>
          <a:p>
            <a:pPr algn="ctr"/>
            <a:r>
              <a:rPr lang="en-IN" sz="6000" b="1" i="0" u="none" strike="noStrike" dirty="0">
                <a:solidFill>
                  <a:srgbClr val="C00000"/>
                </a:solidFill>
                <a:effectLst/>
              </a:rPr>
              <a:t>Events</a:t>
            </a:r>
            <a:br>
              <a:rPr lang="en-IN" b="1" i="0" u="none" strike="noStrike" dirty="0">
                <a:solidFill>
                  <a:srgbClr val="000000"/>
                </a:solidFill>
                <a:effectLst/>
              </a:rPr>
            </a:br>
            <a:endParaRPr lang="en-US" dirty="0"/>
          </a:p>
        </p:txBody>
      </p:sp>
      <p:sp>
        <p:nvSpPr>
          <p:cNvPr id="3" name="Content Placeholder 2">
            <a:extLst>
              <a:ext uri="{FF2B5EF4-FFF2-40B4-BE49-F238E27FC236}">
                <a16:creationId xmlns:a16="http://schemas.microsoft.com/office/drawing/2014/main" id="{363C0746-A14D-8EBA-3DA2-9D40A65008ED}"/>
              </a:ext>
            </a:extLst>
          </p:cNvPr>
          <p:cNvSpPr>
            <a:spLocks noGrp="1"/>
          </p:cNvSpPr>
          <p:nvPr>
            <p:ph idx="1"/>
          </p:nvPr>
        </p:nvSpPr>
        <p:spPr/>
        <p:txBody>
          <a:bodyPr/>
          <a:lstStyle/>
          <a:p>
            <a:pPr marL="0" indent="0" algn="l">
              <a:buNone/>
            </a:pPr>
            <a:r>
              <a:rPr lang="en-IN" b="0" i="0" u="none" strike="noStrike" dirty="0">
                <a:solidFill>
                  <a:srgbClr val="000000"/>
                </a:solidFill>
                <a:effectLst/>
              </a:rPr>
              <a:t>	In probability, an</a:t>
            </a:r>
            <a:r>
              <a:rPr lang="en-IN" b="0" i="0" u="none" strike="noStrike" dirty="0">
                <a:solidFill>
                  <a:srgbClr val="C00000"/>
                </a:solidFill>
                <a:effectLst/>
              </a:rPr>
              <a:t> </a:t>
            </a:r>
            <a:r>
              <a:rPr lang="en-IN" b="1" i="0" u="none" strike="noStrike" dirty="0">
                <a:solidFill>
                  <a:srgbClr val="C00000"/>
                </a:solidFill>
                <a:effectLst/>
              </a:rPr>
              <a:t>event</a:t>
            </a:r>
            <a:r>
              <a:rPr lang="en-IN" b="0" i="0" u="none" strike="noStrike" dirty="0">
                <a:solidFill>
                  <a:srgbClr val="C00000"/>
                </a:solidFill>
                <a:effectLst/>
              </a:rPr>
              <a:t> </a:t>
            </a:r>
            <a:r>
              <a:rPr lang="en-IN" b="0" i="0" u="none" strike="noStrike" dirty="0">
                <a:solidFill>
                  <a:srgbClr val="000000"/>
                </a:solidFill>
                <a:effectLst/>
              </a:rPr>
              <a:t>is a specific </a:t>
            </a:r>
            <a:r>
              <a:rPr lang="en-IN" b="1" i="0" u="none" strike="noStrike" dirty="0">
                <a:solidFill>
                  <a:srgbClr val="00B050"/>
                </a:solidFill>
                <a:effectLst/>
              </a:rPr>
              <a:t>subset of the sample space</a:t>
            </a:r>
            <a:r>
              <a:rPr lang="en-IN" b="0" i="0" u="none" strike="noStrike" dirty="0">
                <a:solidFill>
                  <a:srgbClr val="000000"/>
                </a:solidFill>
                <a:effectLst/>
              </a:rPr>
              <a:t>. It represents one or more outcomes of a random experiment that we're interested in. </a:t>
            </a:r>
          </a:p>
          <a:p>
            <a:pPr marL="0" indent="0" algn="l">
              <a:buNone/>
            </a:pPr>
            <a:r>
              <a:rPr lang="en-IN" b="0" i="0" u="none" strike="noStrike" dirty="0">
                <a:solidFill>
                  <a:srgbClr val="000000"/>
                </a:solidFill>
                <a:effectLst/>
              </a:rPr>
              <a:t>	For example, when you roll a standard six-sided die, the sample space is</a:t>
            </a:r>
            <a:r>
              <a:rPr lang="en-IN" b="0" i="0" u="none" strike="noStrike" dirty="0">
                <a:solidFill>
                  <a:srgbClr val="00B050"/>
                </a:solidFill>
                <a:effectLst/>
              </a:rPr>
              <a:t> S={1,2,3,4,5,6}. </a:t>
            </a:r>
          </a:p>
          <a:p>
            <a:pPr marL="0" indent="0" algn="l">
              <a:buNone/>
            </a:pPr>
            <a:r>
              <a:rPr lang="en-IN" b="0" i="0" u="none" strike="noStrike" dirty="0">
                <a:solidFill>
                  <a:srgbClr val="000000"/>
                </a:solidFill>
                <a:effectLst/>
              </a:rPr>
              <a:t>An </a:t>
            </a:r>
            <a:r>
              <a:rPr lang="en-IN" b="1" i="0" u="none" strike="noStrike" dirty="0">
                <a:solidFill>
                  <a:srgbClr val="000000"/>
                </a:solidFill>
                <a:effectLst/>
              </a:rPr>
              <a:t>event</a:t>
            </a:r>
            <a:r>
              <a:rPr lang="en-IN" b="0" i="0" u="none" strike="noStrike" dirty="0">
                <a:solidFill>
                  <a:srgbClr val="000000"/>
                </a:solidFill>
                <a:effectLst/>
              </a:rPr>
              <a:t> could be "getting an even number." This event, let's call it A, would be the subset </a:t>
            </a:r>
            <a:r>
              <a:rPr lang="en-IN" b="0" i="0" u="none" strike="noStrike" dirty="0">
                <a:solidFill>
                  <a:srgbClr val="00B050"/>
                </a:solidFill>
                <a:effectLst/>
              </a:rPr>
              <a:t>A={2,4,6}. </a:t>
            </a:r>
            <a:r>
              <a:rPr lang="en-IN" b="0" i="0" u="none" strike="noStrike" dirty="0">
                <a:solidFill>
                  <a:srgbClr val="000000"/>
                </a:solidFill>
                <a:effectLst/>
              </a:rPr>
              <a:t>Another event, B, could be "getting a number greater than 4," which is the subset </a:t>
            </a:r>
            <a:r>
              <a:rPr lang="en-IN" b="0" i="0" u="none" strike="noStrike" dirty="0">
                <a:solidFill>
                  <a:srgbClr val="00B050"/>
                </a:solidFill>
                <a:effectLst/>
              </a:rPr>
              <a:t>B={5,6}</a:t>
            </a:r>
          </a:p>
          <a:p>
            <a:pPr marL="0" indent="0">
              <a:buNone/>
            </a:pPr>
            <a:endParaRPr lang="en-US" dirty="0"/>
          </a:p>
        </p:txBody>
      </p:sp>
    </p:spTree>
    <p:extLst>
      <p:ext uri="{BB962C8B-B14F-4D97-AF65-F5344CB8AC3E}">
        <p14:creationId xmlns:p14="http://schemas.microsoft.com/office/powerpoint/2010/main" val="18651002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F592B-BA15-4A69-2EFF-F7FD5FCC2598}"/>
              </a:ext>
            </a:extLst>
          </p:cNvPr>
          <p:cNvSpPr>
            <a:spLocks noGrp="1"/>
          </p:cNvSpPr>
          <p:nvPr>
            <p:ph type="title"/>
          </p:nvPr>
        </p:nvSpPr>
        <p:spPr>
          <a:xfrm>
            <a:off x="838200" y="0"/>
            <a:ext cx="10515600" cy="1325563"/>
          </a:xfrm>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lstStyle/>
          <a:p>
            <a:pPr algn="ctr"/>
            <a:r>
              <a:rPr lang="en-IN" b="1" i="0" u="none" strike="noStrike" dirty="0">
                <a:solidFill>
                  <a:srgbClr val="00B050"/>
                </a:solidFill>
                <a:effectLst/>
              </a:rPr>
              <a:t>Algebra of Events</a:t>
            </a:r>
            <a:endParaRPr lang="en-US" dirty="0">
              <a:solidFill>
                <a:srgbClr val="00B050"/>
              </a:solidFill>
            </a:endParaRPr>
          </a:p>
        </p:txBody>
      </p:sp>
      <p:sp>
        <p:nvSpPr>
          <p:cNvPr id="3" name="Content Placeholder 2">
            <a:extLst>
              <a:ext uri="{FF2B5EF4-FFF2-40B4-BE49-F238E27FC236}">
                <a16:creationId xmlns:a16="http://schemas.microsoft.com/office/drawing/2014/main" id="{268B2290-332B-044B-C786-2EFFAD26C04B}"/>
              </a:ext>
            </a:extLst>
          </p:cNvPr>
          <p:cNvSpPr>
            <a:spLocks noGrp="1"/>
          </p:cNvSpPr>
          <p:nvPr>
            <p:ph idx="1"/>
          </p:nvPr>
        </p:nvSpPr>
        <p:spPr>
          <a:xfrm>
            <a:off x="838200" y="1100138"/>
            <a:ext cx="10515600" cy="5757861"/>
          </a:xfrm>
        </p:spPr>
        <p:txBody>
          <a:bodyPr>
            <a:normAutofit fontScale="77500" lnSpcReduction="20000"/>
          </a:bodyPr>
          <a:lstStyle/>
          <a:p>
            <a:pPr algn="l"/>
            <a:endParaRPr lang="en-IN" b="1" i="0" u="none" strike="noStrike" dirty="0">
              <a:solidFill>
                <a:srgbClr val="000000"/>
              </a:solidFill>
              <a:effectLst/>
            </a:endParaRPr>
          </a:p>
          <a:p>
            <a:pPr marL="0" indent="0" algn="l">
              <a:buNone/>
            </a:pPr>
            <a:r>
              <a:rPr lang="en-IN" b="0" i="0" u="none" strike="noStrike" dirty="0">
                <a:solidFill>
                  <a:srgbClr val="000000"/>
                </a:solidFill>
                <a:effectLst/>
              </a:rPr>
              <a:t>Just like we can perform operations on numbers in algebra, we can perform operations on events using set theory. This is the </a:t>
            </a:r>
            <a:r>
              <a:rPr lang="en-IN" b="1" i="0" u="none" strike="noStrike" dirty="0">
                <a:solidFill>
                  <a:srgbClr val="000000"/>
                </a:solidFill>
                <a:effectLst/>
              </a:rPr>
              <a:t>algebra of events</a:t>
            </a:r>
            <a:r>
              <a:rPr lang="en-IN" b="0" i="0" u="none" strike="noStrike" dirty="0">
                <a:solidFill>
                  <a:srgbClr val="000000"/>
                </a:solidFill>
                <a:effectLst/>
              </a:rPr>
              <a:t>. The results of these operations are new events (subsets of the sample space).</a:t>
            </a:r>
          </a:p>
          <a:p>
            <a:pPr marL="0" indent="0" algn="l">
              <a:buNone/>
            </a:pPr>
            <a:r>
              <a:rPr lang="en-IN" b="1" i="0" u="none" strike="noStrike" dirty="0">
                <a:solidFill>
                  <a:srgbClr val="000000"/>
                </a:solidFill>
                <a:effectLst/>
              </a:rPr>
              <a:t>	</a:t>
            </a:r>
            <a:r>
              <a:rPr lang="en-IN" b="1" i="0" u="none" strike="noStrike" dirty="0">
                <a:solidFill>
                  <a:srgbClr val="FF0000"/>
                </a:solidFill>
                <a:effectLst/>
              </a:rPr>
              <a:t>1. Union of Events (A∪B)</a:t>
            </a:r>
          </a:p>
          <a:p>
            <a:pPr marL="0" indent="0" algn="l">
              <a:buNone/>
            </a:pPr>
            <a:r>
              <a:rPr lang="en-IN" b="0" i="0" u="none" strike="noStrike" dirty="0">
                <a:solidFill>
                  <a:srgbClr val="000000"/>
                </a:solidFill>
                <a:effectLst/>
              </a:rPr>
              <a:t>	The union of two events A and B is the event that occurs if </a:t>
            </a:r>
            <a:r>
              <a:rPr lang="en-IN" b="1" i="0" u="none" strike="noStrike" dirty="0">
                <a:solidFill>
                  <a:srgbClr val="00B050"/>
                </a:solidFill>
                <a:effectLst/>
              </a:rPr>
              <a:t>A or B or both</a:t>
            </a:r>
            <a:r>
              <a:rPr lang="en-IN" b="0" i="0" u="none" strike="noStrike" dirty="0">
                <a:solidFill>
                  <a:srgbClr val="00B050"/>
                </a:solidFill>
                <a:effectLst/>
              </a:rPr>
              <a:t> occur</a:t>
            </a:r>
            <a:r>
              <a:rPr lang="en-IN" b="0" i="0" u="none" strike="noStrike" dirty="0">
                <a:solidFill>
                  <a:srgbClr val="000000"/>
                </a:solidFill>
                <a:effectLst/>
              </a:rPr>
              <a:t>. It's the set of all outcomes that are in A, or in B, or in both.</a:t>
            </a:r>
          </a:p>
          <a:p>
            <a:pPr marL="0" indent="0" algn="l">
              <a:buNone/>
            </a:pPr>
            <a:r>
              <a:rPr lang="en-IN" b="1" i="0" u="none" strike="noStrike" dirty="0">
                <a:solidFill>
                  <a:srgbClr val="000000"/>
                </a:solidFill>
                <a:effectLst/>
              </a:rPr>
              <a:t>	Notation:</a:t>
            </a:r>
            <a:r>
              <a:rPr lang="en-IN" b="0" i="0" u="none" strike="noStrike" dirty="0">
                <a:solidFill>
                  <a:srgbClr val="FF0000"/>
                </a:solidFill>
                <a:effectLst/>
              </a:rPr>
              <a:t> A∪B</a:t>
            </a:r>
          </a:p>
          <a:p>
            <a:pPr marL="0" indent="0" algn="l">
              <a:buNone/>
            </a:pPr>
            <a:r>
              <a:rPr lang="en-IN" b="1" i="0" u="none" strike="noStrike" dirty="0">
                <a:solidFill>
                  <a:srgbClr val="000000"/>
                </a:solidFill>
                <a:effectLst/>
              </a:rPr>
              <a:t>	Example:</a:t>
            </a:r>
            <a:r>
              <a:rPr lang="en-IN" b="0" i="0" u="none" strike="noStrike" dirty="0">
                <a:solidFill>
                  <a:srgbClr val="000000"/>
                </a:solidFill>
                <a:effectLst/>
              </a:rPr>
              <a:t> Using the die roll, if event A is "getting an even number" (A={2,4,6}) and event B is "getting a number greater than 4" (B={5,6}), the event A∪B is "getting an even number or a number greater than 4."A∪B={2,4,6}∪{5,6}={2,4,5,6}</a:t>
            </a:r>
          </a:p>
          <a:p>
            <a:pPr marL="0" indent="0" algn="l">
              <a:buNone/>
            </a:pPr>
            <a:r>
              <a:rPr lang="en-IN" b="1" i="0" u="none" strike="noStrike" dirty="0">
                <a:solidFill>
                  <a:srgbClr val="000000"/>
                </a:solidFill>
                <a:effectLst/>
              </a:rPr>
              <a:t>	</a:t>
            </a:r>
            <a:r>
              <a:rPr lang="en-IN" b="1" i="0" u="none" strike="noStrike" dirty="0">
                <a:solidFill>
                  <a:srgbClr val="FF0000"/>
                </a:solidFill>
                <a:effectLst/>
              </a:rPr>
              <a:t>2. Intersection of Events (A∩B)</a:t>
            </a:r>
          </a:p>
          <a:p>
            <a:pPr marL="0" indent="0" algn="l">
              <a:buNone/>
            </a:pPr>
            <a:r>
              <a:rPr lang="en-IN" b="0" i="0" u="none" strike="noStrike" dirty="0">
                <a:solidFill>
                  <a:srgbClr val="000000"/>
                </a:solidFill>
                <a:effectLst/>
              </a:rPr>
              <a:t>	The intersection of two events A and B is the event that occurs if </a:t>
            </a:r>
            <a:r>
              <a:rPr lang="en-IN" b="1" i="0" u="none" strike="noStrike" dirty="0">
                <a:solidFill>
                  <a:srgbClr val="00B050"/>
                </a:solidFill>
                <a:effectLst/>
              </a:rPr>
              <a:t>both A and B</a:t>
            </a:r>
            <a:r>
              <a:rPr lang="en-IN" b="0" i="0" u="none" strike="noStrike" dirty="0">
                <a:solidFill>
                  <a:srgbClr val="00B050"/>
                </a:solidFill>
                <a:effectLst/>
              </a:rPr>
              <a:t> occu</a:t>
            </a:r>
            <a:r>
              <a:rPr lang="en-IN" b="0" i="0" u="none" strike="noStrike" dirty="0">
                <a:solidFill>
                  <a:srgbClr val="000000"/>
                </a:solidFill>
                <a:effectLst/>
              </a:rPr>
              <a:t>r. It's the set of all outcomes that are common to both A and B.</a:t>
            </a:r>
          </a:p>
          <a:p>
            <a:pPr marL="0" indent="0" algn="l">
              <a:buNone/>
            </a:pPr>
            <a:r>
              <a:rPr lang="en-IN" b="1" i="0" u="none" strike="noStrike" dirty="0">
                <a:solidFill>
                  <a:srgbClr val="000000"/>
                </a:solidFill>
                <a:effectLst/>
              </a:rPr>
              <a:t>	Notation:</a:t>
            </a:r>
            <a:r>
              <a:rPr lang="en-IN" b="0" i="0" u="none" strike="noStrike" dirty="0">
                <a:solidFill>
                  <a:srgbClr val="000000"/>
                </a:solidFill>
                <a:effectLst/>
              </a:rPr>
              <a:t> </a:t>
            </a:r>
            <a:r>
              <a:rPr lang="en-IN" b="0" i="0" u="none" strike="noStrike" dirty="0">
                <a:solidFill>
                  <a:srgbClr val="FF0000"/>
                </a:solidFill>
                <a:effectLst/>
              </a:rPr>
              <a:t>A∩B</a:t>
            </a:r>
          </a:p>
          <a:p>
            <a:pPr marL="0" indent="0" algn="l">
              <a:buNone/>
            </a:pPr>
            <a:r>
              <a:rPr lang="en-IN" b="1" i="0" u="none" strike="noStrike" dirty="0">
                <a:solidFill>
                  <a:srgbClr val="000000"/>
                </a:solidFill>
                <a:effectLst/>
              </a:rPr>
              <a:t>	Example:</a:t>
            </a:r>
            <a:r>
              <a:rPr lang="en-IN" b="0" i="0" u="none" strike="noStrike" dirty="0">
                <a:solidFill>
                  <a:srgbClr val="000000"/>
                </a:solidFill>
                <a:effectLst/>
              </a:rPr>
              <a:t> With the same events A and B from above, the event A∩B is "getting an even number and a number greater than 4." A∩B={2,4,6}∩{5,6}={6} The only outcome that satisfies both conditions is rolling a 6.</a:t>
            </a:r>
          </a:p>
          <a:p>
            <a:pPr marL="0" indent="0">
              <a:buNone/>
            </a:pPr>
            <a:endParaRPr lang="en-US" dirty="0"/>
          </a:p>
        </p:txBody>
      </p:sp>
    </p:spTree>
    <p:extLst>
      <p:ext uri="{BB962C8B-B14F-4D97-AF65-F5344CB8AC3E}">
        <p14:creationId xmlns:p14="http://schemas.microsoft.com/office/powerpoint/2010/main" val="977697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58CFF3-9085-A479-FBD3-33B07391C6CF}"/>
              </a:ext>
            </a:extLst>
          </p:cNvPr>
          <p:cNvSpPr>
            <a:spLocks noGrp="1"/>
          </p:cNvSpPr>
          <p:nvPr>
            <p:ph idx="1"/>
          </p:nvPr>
        </p:nvSpPr>
        <p:spPr>
          <a:xfrm>
            <a:off x="-1" y="-1"/>
            <a:ext cx="11972925" cy="6543675"/>
          </a:xfrm>
        </p:spPr>
        <p:txBody>
          <a:bodyPr>
            <a:normAutofit lnSpcReduction="10000"/>
          </a:bodyPr>
          <a:lstStyle/>
          <a:p>
            <a:pPr marL="0" indent="0" algn="l">
              <a:buNone/>
            </a:pPr>
            <a:r>
              <a:rPr lang="en-IN" b="1" dirty="0">
                <a:solidFill>
                  <a:srgbClr val="000000"/>
                </a:solidFill>
              </a:rPr>
              <a:t>	</a:t>
            </a:r>
            <a:r>
              <a:rPr lang="en-IN" b="1" dirty="0">
                <a:solidFill>
                  <a:srgbClr val="00B050"/>
                </a:solidFill>
              </a:rPr>
              <a:t>3. </a:t>
            </a:r>
            <a:r>
              <a:rPr lang="en-IN" b="1" i="0" u="none" strike="noStrike" dirty="0">
                <a:solidFill>
                  <a:srgbClr val="00B050"/>
                </a:solidFill>
                <a:effectLst/>
              </a:rPr>
              <a:t>Complementary Event (A′)</a:t>
            </a:r>
          </a:p>
          <a:p>
            <a:pPr marL="0" indent="0" algn="l">
              <a:buNone/>
            </a:pPr>
            <a:r>
              <a:rPr lang="en-IN" b="0" i="0" u="none" strike="noStrike" dirty="0">
                <a:solidFill>
                  <a:srgbClr val="000000"/>
                </a:solidFill>
                <a:effectLst/>
              </a:rPr>
              <a:t>	The complement of an event A is the event that A </a:t>
            </a:r>
            <a:r>
              <a:rPr lang="en-IN" b="1" i="0" u="none" strike="noStrike" dirty="0">
                <a:solidFill>
                  <a:srgbClr val="000000"/>
                </a:solidFill>
                <a:effectLst/>
              </a:rPr>
              <a:t>does not</a:t>
            </a:r>
            <a:r>
              <a:rPr lang="en-IN" b="0" i="0" u="none" strike="noStrike" dirty="0">
                <a:solidFill>
                  <a:srgbClr val="000000"/>
                </a:solidFill>
                <a:effectLst/>
              </a:rPr>
              <a:t> occur. It includes all the outcomes in the sample space that are not in A.</a:t>
            </a:r>
          </a:p>
          <a:p>
            <a:pPr marL="0" indent="0" algn="l">
              <a:buNone/>
            </a:pPr>
            <a:r>
              <a:rPr lang="en-IN" b="1" i="0" u="none" strike="noStrike" dirty="0">
                <a:solidFill>
                  <a:srgbClr val="000000"/>
                </a:solidFill>
                <a:effectLst/>
              </a:rPr>
              <a:t>	Notation:</a:t>
            </a:r>
            <a:r>
              <a:rPr lang="en-IN" b="0" i="0" u="none" strike="noStrike" dirty="0">
                <a:solidFill>
                  <a:srgbClr val="000000"/>
                </a:solidFill>
                <a:effectLst/>
              </a:rPr>
              <a:t> </a:t>
            </a:r>
            <a:r>
              <a:rPr lang="en-IN" b="0" i="0" u="none" strike="noStrike" dirty="0">
                <a:solidFill>
                  <a:srgbClr val="FF0000"/>
                </a:solidFill>
                <a:effectLst/>
              </a:rPr>
              <a:t>A′ or A</a:t>
            </a:r>
            <a:r>
              <a:rPr lang="en-IN" sz="4100" b="1" i="0" u="none" strike="noStrike" baseline="30000" dirty="0">
                <a:solidFill>
                  <a:srgbClr val="FF0000"/>
                </a:solidFill>
                <a:effectLst/>
              </a:rPr>
              <a:t>c</a:t>
            </a:r>
            <a:r>
              <a:rPr lang="en-IN" b="0" i="0" u="none" strike="noStrike" dirty="0">
                <a:solidFill>
                  <a:srgbClr val="FF0000"/>
                </a:solidFill>
                <a:effectLst/>
              </a:rPr>
              <a:t> </a:t>
            </a:r>
          </a:p>
          <a:p>
            <a:pPr marL="0" indent="0" algn="l">
              <a:buNone/>
            </a:pPr>
            <a:r>
              <a:rPr lang="en-IN" b="1" i="0" u="none" strike="noStrike" dirty="0">
                <a:solidFill>
                  <a:srgbClr val="000000"/>
                </a:solidFill>
                <a:effectLst/>
              </a:rPr>
              <a:t>	Example:</a:t>
            </a:r>
            <a:r>
              <a:rPr lang="en-IN" b="0" i="0" u="none" strike="noStrike" dirty="0">
                <a:solidFill>
                  <a:srgbClr val="000000"/>
                </a:solidFill>
                <a:effectLst/>
              </a:rPr>
              <a:t> For event A ("getting an even number"), the complementary event A′ is "not getting an even number," which is the same as "getting an odd number." </a:t>
            </a:r>
            <a:r>
              <a:rPr lang="en-IN" b="0" i="0" u="none" strike="noStrike" dirty="0">
                <a:solidFill>
                  <a:srgbClr val="FF0000"/>
                </a:solidFill>
                <a:effectLst/>
              </a:rPr>
              <a:t>A′=S−A={1,2,3,4,5,6}−{2,4,6}={1,3,5}</a:t>
            </a:r>
          </a:p>
          <a:p>
            <a:pPr marL="0" indent="0" algn="l">
              <a:buNone/>
            </a:pPr>
            <a:r>
              <a:rPr lang="en-IN" b="1" i="0" u="none" strike="noStrike" dirty="0">
                <a:solidFill>
                  <a:srgbClr val="000000"/>
                </a:solidFill>
                <a:effectLst/>
              </a:rPr>
              <a:t>	</a:t>
            </a:r>
            <a:r>
              <a:rPr lang="en-IN" b="1" i="0" u="none" strike="noStrike" dirty="0">
                <a:solidFill>
                  <a:srgbClr val="00B050"/>
                </a:solidFill>
                <a:effectLst/>
              </a:rPr>
              <a:t>4. Mutually Exclusive (Disjoint) Events</a:t>
            </a:r>
          </a:p>
          <a:p>
            <a:pPr marL="0" indent="0" algn="l">
              <a:buNone/>
            </a:pPr>
            <a:r>
              <a:rPr lang="en-IN" b="0" i="0" u="none" strike="noStrike" dirty="0">
                <a:solidFill>
                  <a:srgbClr val="000000"/>
                </a:solidFill>
                <a:effectLst/>
              </a:rPr>
              <a:t>	Two events A and B are </a:t>
            </a:r>
            <a:r>
              <a:rPr lang="en-IN" b="1" i="0" u="none" strike="noStrike" dirty="0">
                <a:solidFill>
                  <a:srgbClr val="000000"/>
                </a:solidFill>
                <a:effectLst/>
              </a:rPr>
              <a:t>mutually exclusive</a:t>
            </a:r>
            <a:r>
              <a:rPr lang="en-IN" b="0" i="0" u="none" strike="noStrike" dirty="0">
                <a:solidFill>
                  <a:srgbClr val="000000"/>
                </a:solidFill>
                <a:effectLst/>
              </a:rPr>
              <a:t> if they cannot happen at the same time. This means their intersection is the </a:t>
            </a:r>
            <a:r>
              <a:rPr lang="en-IN" b="1" i="0" u="none" strike="noStrike" dirty="0">
                <a:solidFill>
                  <a:srgbClr val="000000"/>
                </a:solidFill>
                <a:effectLst/>
              </a:rPr>
              <a:t>empty set</a:t>
            </a:r>
            <a:r>
              <a:rPr lang="en-IN" b="0" i="0" u="none" strike="noStrike" dirty="0">
                <a:solidFill>
                  <a:srgbClr val="000000"/>
                </a:solidFill>
                <a:effectLst/>
              </a:rPr>
              <a:t> (a set with no outcomes).</a:t>
            </a:r>
          </a:p>
          <a:p>
            <a:pPr marL="0" indent="0" algn="l">
              <a:buNone/>
            </a:pPr>
            <a:r>
              <a:rPr lang="en-IN" b="1" i="0" u="none" strike="noStrike" dirty="0">
                <a:solidFill>
                  <a:srgbClr val="000000"/>
                </a:solidFill>
                <a:effectLst/>
              </a:rPr>
              <a:t>	Notation:</a:t>
            </a:r>
            <a:r>
              <a:rPr lang="en-IN" b="0" i="0" u="none" strike="noStrike" dirty="0">
                <a:solidFill>
                  <a:srgbClr val="000000"/>
                </a:solidFill>
                <a:effectLst/>
              </a:rPr>
              <a:t> </a:t>
            </a:r>
            <a:r>
              <a:rPr lang="en-IN" b="0" i="0" u="none" strike="noStrike" dirty="0">
                <a:solidFill>
                  <a:srgbClr val="FF0000"/>
                </a:solidFill>
                <a:effectLst/>
              </a:rPr>
              <a:t>A∩B=∅</a:t>
            </a:r>
          </a:p>
          <a:p>
            <a:pPr marL="0" indent="0" algn="l">
              <a:buNone/>
            </a:pPr>
            <a:r>
              <a:rPr lang="en-IN" b="1" i="0" u="none" strike="noStrike" dirty="0">
                <a:solidFill>
                  <a:srgbClr val="000000"/>
                </a:solidFill>
                <a:effectLst/>
              </a:rPr>
              <a:t>	Example:</a:t>
            </a:r>
            <a:r>
              <a:rPr lang="en-IN" b="0" i="0" u="none" strike="noStrike" dirty="0">
                <a:solidFill>
                  <a:srgbClr val="000000"/>
                </a:solidFill>
                <a:effectLst/>
              </a:rPr>
              <a:t> The events "getting an even number" </a:t>
            </a:r>
            <a:r>
              <a:rPr lang="en-IN" b="0" i="0" u="none" strike="noStrike" dirty="0">
                <a:solidFill>
                  <a:srgbClr val="FF0000"/>
                </a:solidFill>
                <a:effectLst/>
              </a:rPr>
              <a:t>(A={2,4,6}) </a:t>
            </a:r>
            <a:r>
              <a:rPr lang="en-IN" b="0" i="0" u="none" strike="noStrike" dirty="0">
                <a:solidFill>
                  <a:srgbClr val="000000"/>
                </a:solidFill>
                <a:effectLst/>
              </a:rPr>
              <a:t>and "getting an odd number" </a:t>
            </a:r>
            <a:r>
              <a:rPr lang="en-IN" b="0" i="0" u="none" strike="noStrike" dirty="0">
                <a:solidFill>
                  <a:srgbClr val="FF0000"/>
                </a:solidFill>
                <a:effectLst/>
              </a:rPr>
              <a:t>(C={1,3,5}) </a:t>
            </a:r>
            <a:r>
              <a:rPr lang="en-IN" b="0" i="0" u="none" strike="noStrike" dirty="0">
                <a:solidFill>
                  <a:srgbClr val="000000"/>
                </a:solidFill>
                <a:effectLst/>
              </a:rPr>
              <a:t>are mutually exclusive because you can't roll a number that is both even and odd. </a:t>
            </a:r>
            <a:r>
              <a:rPr lang="en-IN" b="0" i="0" u="none" strike="noStrike" dirty="0">
                <a:solidFill>
                  <a:srgbClr val="FF0000"/>
                </a:solidFill>
                <a:effectLst/>
              </a:rPr>
              <a:t>A∩C=∅</a:t>
            </a:r>
          </a:p>
          <a:p>
            <a:pPr marL="0" indent="0">
              <a:buNone/>
            </a:pPr>
            <a:endParaRPr lang="en-US" dirty="0"/>
          </a:p>
        </p:txBody>
      </p:sp>
    </p:spTree>
    <p:extLst>
      <p:ext uri="{BB962C8B-B14F-4D97-AF65-F5344CB8AC3E}">
        <p14:creationId xmlns:p14="http://schemas.microsoft.com/office/powerpoint/2010/main" val="1976292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DC007-E846-B58F-D336-AB581098CD99}"/>
              </a:ext>
            </a:extLst>
          </p:cNvPr>
          <p:cNvSpPr>
            <a:spLocks noGrp="1"/>
          </p:cNvSpPr>
          <p:nvPr>
            <p:ph type="title"/>
          </p:nvPr>
        </p:nvSpPr>
        <p:sp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lstStyle/>
          <a:p>
            <a:pPr algn="ctr"/>
            <a:r>
              <a:rPr lang="en-US" b="1" dirty="0">
                <a:solidFill>
                  <a:srgbClr val="00B050"/>
                </a:solidFill>
              </a:rPr>
              <a:t>Question and Answers :</a:t>
            </a:r>
          </a:p>
        </p:txBody>
      </p:sp>
      <p:sp>
        <p:nvSpPr>
          <p:cNvPr id="3" name="Content Placeholder 2">
            <a:extLst>
              <a:ext uri="{FF2B5EF4-FFF2-40B4-BE49-F238E27FC236}">
                <a16:creationId xmlns:a16="http://schemas.microsoft.com/office/drawing/2014/main" id="{BCC90E87-6F76-9CC0-9503-C0CE657B169C}"/>
              </a:ext>
            </a:extLst>
          </p:cNvPr>
          <p:cNvSpPr>
            <a:spLocks noGrp="1"/>
          </p:cNvSpPr>
          <p:nvPr>
            <p:ph idx="1"/>
          </p:nvPr>
        </p:nvSpPr>
        <p:spPr/>
        <p:txBody>
          <a:bodyPr/>
          <a:lstStyle/>
          <a:p>
            <a:pPr marL="0" indent="0" algn="l">
              <a:buNone/>
            </a:pPr>
            <a:r>
              <a:rPr lang="en-IN" b="1" i="0" u="none" strike="noStrike" dirty="0">
                <a:solidFill>
                  <a:srgbClr val="FF0000"/>
                </a:solidFill>
                <a:effectLst/>
              </a:rPr>
              <a:t>Que 1. What is a Random Experiment?</a:t>
            </a:r>
          </a:p>
          <a:p>
            <a:pPr marL="0" indent="0" algn="l">
              <a:buNone/>
            </a:pPr>
            <a:r>
              <a:rPr lang="en-IN" b="0" i="0" u="none" strike="noStrike" dirty="0">
                <a:solidFill>
                  <a:srgbClr val="00B050"/>
                </a:solidFill>
                <a:effectLst/>
              </a:rPr>
              <a:t>Ans :</a:t>
            </a:r>
            <a:r>
              <a:rPr lang="en-IN" b="0" i="0" u="none" strike="noStrike" dirty="0">
                <a:solidFill>
                  <a:srgbClr val="000000"/>
                </a:solidFill>
                <a:effectLst/>
              </a:rPr>
              <a:t>- A </a:t>
            </a:r>
            <a:r>
              <a:rPr lang="en-IN" b="1" i="0" u="none" strike="noStrike" dirty="0">
                <a:solidFill>
                  <a:srgbClr val="000000"/>
                </a:solidFill>
                <a:effectLst/>
              </a:rPr>
              <a:t>random experiment</a:t>
            </a:r>
            <a:r>
              <a:rPr lang="en-IN" b="0" i="0" u="none" strike="noStrike" dirty="0">
                <a:solidFill>
                  <a:srgbClr val="000000"/>
                </a:solidFill>
                <a:effectLst/>
              </a:rPr>
              <a:t> is a process with well-defined outcomes that can't be predicted with certainty beforehand. You know all the possible results, but not which one will occur in a single trial.</a:t>
            </a:r>
          </a:p>
          <a:p>
            <a:pPr algn="l">
              <a:buFont typeface="Arial" panose="020B0604020202020204" pitchFamily="34" charset="0"/>
              <a:buChar char="•"/>
            </a:pPr>
            <a:r>
              <a:rPr lang="en-IN" b="1" i="0" u="none" strike="noStrike" dirty="0">
                <a:solidFill>
                  <a:srgbClr val="000000"/>
                </a:solidFill>
                <a:effectLst/>
              </a:rPr>
              <a:t>Example 1:</a:t>
            </a:r>
            <a:r>
              <a:rPr lang="en-IN" b="0" i="0" u="none" strike="noStrike" dirty="0">
                <a:solidFill>
                  <a:srgbClr val="000000"/>
                </a:solidFill>
                <a:effectLst/>
              </a:rPr>
              <a:t> Tossing a fair coin. The outcomes are heads or tails, but you don't know which one you'll get.</a:t>
            </a:r>
          </a:p>
          <a:p>
            <a:pPr algn="l">
              <a:buFont typeface="Arial" panose="020B0604020202020204" pitchFamily="34" charset="0"/>
              <a:buChar char="•"/>
            </a:pPr>
            <a:r>
              <a:rPr lang="en-IN" b="1" i="0" u="none" strike="noStrike" dirty="0">
                <a:solidFill>
                  <a:srgbClr val="000000"/>
                </a:solidFill>
                <a:effectLst/>
              </a:rPr>
              <a:t>Example 2:</a:t>
            </a:r>
            <a:r>
              <a:rPr lang="en-IN" b="0" i="0" u="none" strike="noStrike" dirty="0">
                <a:solidFill>
                  <a:srgbClr val="000000"/>
                </a:solidFill>
                <a:effectLst/>
              </a:rPr>
              <a:t> Rolling a standard six-sided die. The outcomes are the numbers 1, 2, 3, 4, 5, or 6, but the result of any single roll is uncertain.</a:t>
            </a:r>
          </a:p>
          <a:p>
            <a:pPr marL="0" indent="0">
              <a:buNone/>
            </a:pPr>
            <a:endParaRPr lang="en-US" dirty="0"/>
          </a:p>
        </p:txBody>
      </p:sp>
    </p:spTree>
    <p:extLst>
      <p:ext uri="{BB962C8B-B14F-4D97-AF65-F5344CB8AC3E}">
        <p14:creationId xmlns:p14="http://schemas.microsoft.com/office/powerpoint/2010/main" val="3121311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9A29ED-5521-DF4B-5566-70530985DD7D}"/>
              </a:ext>
            </a:extLst>
          </p:cNvPr>
          <p:cNvSpPr>
            <a:spLocks noGrp="1"/>
          </p:cNvSpPr>
          <p:nvPr>
            <p:ph idx="1"/>
          </p:nvPr>
        </p:nvSpPr>
        <p:spPr>
          <a:xfrm>
            <a:off x="0" y="1"/>
            <a:ext cx="12192000" cy="6858000"/>
          </a:xfrm>
          <a:blipFill>
            <a:blip r:embed="rId2"/>
            <a:tile tx="0" ty="0" sx="100000" sy="100000" flip="none" algn="tl"/>
          </a:blipFill>
        </p:spPr>
        <p:txBody>
          <a:bodyPr/>
          <a:lstStyle/>
          <a:p>
            <a:pPr marL="0" indent="0" algn="ctr">
              <a:buNone/>
            </a:pPr>
            <a:r>
              <a:rPr lang="en-IN" sz="3600" b="1" i="0" u="none" strike="noStrike" dirty="0">
                <a:solidFill>
                  <a:srgbClr val="00B050"/>
                </a:solidFill>
                <a:effectLst/>
              </a:rPr>
              <a:t>Que 2 : What is a Sample Space?</a:t>
            </a:r>
          </a:p>
          <a:p>
            <a:pPr marL="0" indent="0" algn="l">
              <a:buNone/>
            </a:pPr>
            <a:endParaRPr lang="en-IN" b="1" i="0" u="none" strike="noStrike" dirty="0">
              <a:solidFill>
                <a:srgbClr val="000000"/>
              </a:solidFill>
              <a:effectLst/>
            </a:endParaRPr>
          </a:p>
          <a:p>
            <a:pPr marL="0" indent="0" algn="l">
              <a:buNone/>
            </a:pPr>
            <a:r>
              <a:rPr lang="en-IN" b="0" i="0" u="none" strike="noStrike" dirty="0">
                <a:solidFill>
                  <a:srgbClr val="00B050"/>
                </a:solidFill>
                <a:effectLst/>
              </a:rPr>
              <a:t>Ans :</a:t>
            </a:r>
            <a:r>
              <a:rPr lang="en-IN" b="0" i="0" u="none" strike="noStrike" dirty="0">
                <a:solidFill>
                  <a:srgbClr val="000000"/>
                </a:solidFill>
                <a:effectLst/>
              </a:rPr>
              <a:t>- A </a:t>
            </a:r>
            <a:r>
              <a:rPr lang="en-IN" b="1" i="0" u="none" strike="noStrike" dirty="0">
                <a:solidFill>
                  <a:srgbClr val="000000"/>
                </a:solidFill>
                <a:effectLst/>
              </a:rPr>
              <a:t>sample space</a:t>
            </a:r>
            <a:r>
              <a:rPr lang="en-IN" b="0" i="0" u="none" strike="noStrike" dirty="0">
                <a:solidFill>
                  <a:srgbClr val="000000"/>
                </a:solidFill>
                <a:effectLst/>
              </a:rPr>
              <a:t> is the set of </a:t>
            </a:r>
            <a:r>
              <a:rPr lang="en-IN" b="1" i="0" u="none" strike="noStrike" dirty="0">
                <a:solidFill>
                  <a:srgbClr val="00B0F0"/>
                </a:solidFill>
                <a:effectLst/>
              </a:rPr>
              <a:t>all possible outcomes</a:t>
            </a:r>
            <a:r>
              <a:rPr lang="en-IN" b="0" i="0" u="none" strike="noStrike" dirty="0">
                <a:solidFill>
                  <a:srgbClr val="00B0F0"/>
                </a:solidFill>
                <a:effectLst/>
              </a:rPr>
              <a:t> </a:t>
            </a:r>
            <a:r>
              <a:rPr lang="en-IN" b="0" i="0" u="none" strike="noStrike" dirty="0">
                <a:solidFill>
                  <a:srgbClr val="000000"/>
                </a:solidFill>
                <a:effectLst/>
              </a:rPr>
              <a:t>of a random experiment. It's often denoted by the symbol S. Each individual outcome in the set is called a </a:t>
            </a:r>
            <a:r>
              <a:rPr lang="en-IN" b="1" i="0" u="none" strike="noStrike" dirty="0">
                <a:solidFill>
                  <a:srgbClr val="00B0F0"/>
                </a:solidFill>
                <a:effectLst/>
              </a:rPr>
              <a:t>sample point</a:t>
            </a:r>
            <a:r>
              <a:rPr lang="en-IN" b="0" i="0" u="none" strike="noStrike" dirty="0">
                <a:solidFill>
                  <a:srgbClr val="000000"/>
                </a:solidFill>
                <a:effectLst/>
              </a:rPr>
              <a:t>.</a:t>
            </a:r>
          </a:p>
          <a:p>
            <a:pPr algn="l">
              <a:buFont typeface="Arial" panose="020B0604020202020204" pitchFamily="34" charset="0"/>
              <a:buChar char="•"/>
            </a:pPr>
            <a:r>
              <a:rPr lang="en-IN" b="1" i="0" u="none" strike="noStrike" dirty="0">
                <a:solidFill>
                  <a:srgbClr val="000000"/>
                </a:solidFill>
                <a:effectLst/>
              </a:rPr>
              <a:t>Example 1:</a:t>
            </a:r>
            <a:r>
              <a:rPr lang="en-IN" b="0" i="0" u="none" strike="noStrike" dirty="0">
                <a:solidFill>
                  <a:srgbClr val="000000"/>
                </a:solidFill>
                <a:effectLst/>
              </a:rPr>
              <a:t> For rolling a single six-sided die, the sample space is </a:t>
            </a:r>
            <a:r>
              <a:rPr lang="en-IN" b="0" i="0" u="none" strike="noStrike" dirty="0">
                <a:solidFill>
                  <a:srgbClr val="FF0000"/>
                </a:solidFill>
                <a:effectLst/>
              </a:rPr>
              <a:t>S={1,2,3,4,5,6}.</a:t>
            </a:r>
          </a:p>
          <a:p>
            <a:pPr algn="l">
              <a:buFont typeface="Arial" panose="020B0604020202020204" pitchFamily="34" charset="0"/>
              <a:buChar char="•"/>
            </a:pPr>
            <a:r>
              <a:rPr lang="en-IN" b="1" i="0" u="none" strike="noStrike" dirty="0">
                <a:solidFill>
                  <a:srgbClr val="000000"/>
                </a:solidFill>
                <a:effectLst/>
              </a:rPr>
              <a:t>Example 2:</a:t>
            </a:r>
            <a:r>
              <a:rPr lang="en-IN" b="0" i="0" u="none" strike="noStrike" dirty="0">
                <a:solidFill>
                  <a:srgbClr val="000000"/>
                </a:solidFill>
                <a:effectLst/>
              </a:rPr>
              <a:t> For tossing a coin three times, the sample space is </a:t>
            </a:r>
            <a:r>
              <a:rPr lang="en-IN" b="0" i="0" u="none" strike="noStrike" dirty="0">
                <a:solidFill>
                  <a:srgbClr val="FF0000"/>
                </a:solidFill>
                <a:effectLst/>
              </a:rPr>
              <a:t>S={HHH,HHT,HTH,THH,HTT,THT,TTH,TTT}. </a:t>
            </a:r>
            <a:r>
              <a:rPr lang="en-IN" b="0" i="0" u="none" strike="noStrike" dirty="0">
                <a:solidFill>
                  <a:srgbClr val="000000"/>
                </a:solidFill>
                <a:effectLst/>
              </a:rPr>
              <a:t>Each element in the set is a sample point.</a:t>
            </a:r>
          </a:p>
          <a:p>
            <a:pPr marL="0" indent="0">
              <a:buNone/>
            </a:pPr>
            <a:endParaRPr lang="en-US" dirty="0"/>
          </a:p>
        </p:txBody>
      </p:sp>
    </p:spTree>
    <p:extLst>
      <p:ext uri="{BB962C8B-B14F-4D97-AF65-F5344CB8AC3E}">
        <p14:creationId xmlns:p14="http://schemas.microsoft.com/office/powerpoint/2010/main" val="25405480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C19EC-E177-27FC-E238-54314ED04E8A}"/>
              </a:ext>
            </a:extLst>
          </p:cNvPr>
          <p:cNvSpPr>
            <a:spLocks noGrp="1"/>
          </p:cNvSpPr>
          <p:nvPr>
            <p:ph type="title"/>
          </p:nvPr>
        </p:nvSpPr>
        <p:sp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lstStyle/>
          <a:p>
            <a:pPr algn="ctr"/>
            <a:r>
              <a:rPr lang="en-US" dirty="0">
                <a:solidFill>
                  <a:srgbClr val="00B050"/>
                </a:solidFill>
              </a:rPr>
              <a:t>Que 3 : </a:t>
            </a:r>
            <a:r>
              <a:rPr lang="en-IN" b="1" i="0" u="none" strike="noStrike" dirty="0">
                <a:solidFill>
                  <a:srgbClr val="00B050"/>
                </a:solidFill>
                <a:effectLst/>
              </a:rPr>
              <a:t>What is an Event?</a:t>
            </a:r>
            <a:br>
              <a:rPr lang="en-IN" b="1" i="0" u="none" strike="noStrike" dirty="0">
                <a:solidFill>
                  <a:srgbClr val="00B050"/>
                </a:solidFill>
                <a:effectLst/>
              </a:rPr>
            </a:br>
            <a:endParaRPr lang="en-US" dirty="0">
              <a:solidFill>
                <a:srgbClr val="00B050"/>
              </a:solidFill>
            </a:endParaRPr>
          </a:p>
        </p:txBody>
      </p:sp>
      <p:sp>
        <p:nvSpPr>
          <p:cNvPr id="3" name="Content Placeholder 2">
            <a:extLst>
              <a:ext uri="{FF2B5EF4-FFF2-40B4-BE49-F238E27FC236}">
                <a16:creationId xmlns:a16="http://schemas.microsoft.com/office/drawing/2014/main" id="{A9F2D708-5441-1945-76CB-CF8151605DEF}"/>
              </a:ext>
            </a:extLst>
          </p:cNvPr>
          <p:cNvSpPr>
            <a:spLocks noGrp="1"/>
          </p:cNvSpPr>
          <p:nvPr>
            <p:ph idx="1"/>
          </p:nvPr>
        </p:nvSpPr>
        <p:spPr/>
        <p:txBody>
          <a:bodyPr>
            <a:normAutofit/>
          </a:bodyPr>
          <a:lstStyle/>
          <a:p>
            <a:pPr marL="0" indent="0" algn="l">
              <a:buNone/>
            </a:pPr>
            <a:r>
              <a:rPr lang="en-IN" b="0" i="0" u="none" strike="noStrike" dirty="0">
                <a:solidFill>
                  <a:srgbClr val="000000"/>
                </a:solidFill>
                <a:effectLst/>
              </a:rPr>
              <a:t>	An </a:t>
            </a:r>
            <a:r>
              <a:rPr lang="en-IN" b="1" i="0" u="none" strike="noStrike" dirty="0">
                <a:solidFill>
                  <a:srgbClr val="000000"/>
                </a:solidFill>
                <a:effectLst/>
              </a:rPr>
              <a:t>event</a:t>
            </a:r>
            <a:r>
              <a:rPr lang="en-IN" b="0" i="0" u="none" strike="noStrike" dirty="0">
                <a:solidFill>
                  <a:srgbClr val="000000"/>
                </a:solidFill>
                <a:effectLst/>
              </a:rPr>
              <a:t> is a specific </a:t>
            </a:r>
            <a:r>
              <a:rPr lang="en-IN" b="1" i="0" u="none" strike="noStrike" dirty="0">
                <a:solidFill>
                  <a:srgbClr val="000000"/>
                </a:solidFill>
                <a:effectLst/>
              </a:rPr>
              <a:t>subset</a:t>
            </a:r>
            <a:r>
              <a:rPr lang="en-IN" b="0" i="0" u="none" strike="noStrike" dirty="0">
                <a:solidFill>
                  <a:srgbClr val="000000"/>
                </a:solidFill>
                <a:effectLst/>
              </a:rPr>
              <a:t> of the sample space. It's a collection of </a:t>
            </a:r>
            <a:r>
              <a:rPr lang="en-IN" b="0" i="0" u="none" strike="noStrike" dirty="0">
                <a:solidFill>
                  <a:srgbClr val="00B050"/>
                </a:solidFill>
                <a:effectLst/>
              </a:rPr>
              <a:t>one or more outcomes </a:t>
            </a:r>
            <a:r>
              <a:rPr lang="en-IN" b="0" i="0" u="none" strike="noStrike" dirty="0">
                <a:solidFill>
                  <a:srgbClr val="000000"/>
                </a:solidFill>
                <a:effectLst/>
              </a:rPr>
              <a:t>that you are interested in.</a:t>
            </a:r>
          </a:p>
          <a:p>
            <a:pPr algn="l">
              <a:buFont typeface="Arial" panose="020B0604020202020204" pitchFamily="34" charset="0"/>
              <a:buChar char="•"/>
            </a:pPr>
            <a:r>
              <a:rPr lang="en-IN" b="1" i="0" u="none" strike="noStrike" dirty="0">
                <a:solidFill>
                  <a:srgbClr val="000000"/>
                </a:solidFill>
                <a:effectLst/>
              </a:rPr>
              <a:t>Example 1:</a:t>
            </a:r>
            <a:r>
              <a:rPr lang="en-IN" b="0" i="0" u="none" strike="noStrike" dirty="0">
                <a:solidFill>
                  <a:srgbClr val="000000"/>
                </a:solidFill>
                <a:effectLst/>
              </a:rPr>
              <a:t> For rolling a die, let the event be "getting an even number." This event, let's call it A, is the subset of the sample space </a:t>
            </a:r>
            <a:r>
              <a:rPr lang="en-IN" b="0" i="0" u="none" strike="noStrike" dirty="0">
                <a:solidFill>
                  <a:srgbClr val="00B0F0"/>
                </a:solidFill>
                <a:effectLst/>
              </a:rPr>
              <a:t>A={2,4,6}.</a:t>
            </a:r>
          </a:p>
          <a:p>
            <a:pPr algn="l">
              <a:buFont typeface="Arial" panose="020B0604020202020204" pitchFamily="34" charset="0"/>
              <a:buChar char="•"/>
            </a:pPr>
            <a:r>
              <a:rPr lang="en-IN" b="1" i="0" u="none" strike="noStrike" dirty="0">
                <a:solidFill>
                  <a:srgbClr val="000000"/>
                </a:solidFill>
                <a:effectLst/>
              </a:rPr>
              <a:t>Example 2:</a:t>
            </a:r>
            <a:r>
              <a:rPr lang="en-IN" b="0" i="0" u="none" strike="noStrike" dirty="0">
                <a:solidFill>
                  <a:srgbClr val="000000"/>
                </a:solidFill>
                <a:effectLst/>
              </a:rPr>
              <a:t> For tossing a coin three times, the event could be "getting at least two heads." This event, B, is the subset </a:t>
            </a:r>
            <a:r>
              <a:rPr lang="en-IN" b="0" i="0" u="none" strike="noStrike" dirty="0">
                <a:solidFill>
                  <a:srgbClr val="00B0F0"/>
                </a:solidFill>
                <a:effectLst/>
              </a:rPr>
              <a:t>B={HHT,HTH,THH,HHH}.</a:t>
            </a:r>
          </a:p>
          <a:p>
            <a:pPr marL="0" indent="0">
              <a:buNone/>
            </a:pPr>
            <a:br>
              <a:rPr lang="en-IN" dirty="0"/>
            </a:br>
            <a:endParaRPr lang="en-US" dirty="0"/>
          </a:p>
        </p:txBody>
      </p:sp>
    </p:spTree>
    <p:extLst>
      <p:ext uri="{BB962C8B-B14F-4D97-AF65-F5344CB8AC3E}">
        <p14:creationId xmlns:p14="http://schemas.microsoft.com/office/powerpoint/2010/main" val="26383906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48557-E1CE-0127-5F04-D279AEB8B02F}"/>
              </a:ext>
            </a:extLst>
          </p:cNvPr>
          <p:cNvSpPr>
            <a:spLocks noGrp="1"/>
          </p:cNvSpPr>
          <p:nvPr>
            <p:ph type="title"/>
          </p:nvPr>
        </p:nvSpPr>
        <p:sp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ctr"/>
            <a:r>
              <a:rPr lang="en-IN" sz="3200" b="0" i="0" u="none" strike="noStrike" dirty="0">
                <a:solidFill>
                  <a:srgbClr val="00B050"/>
                </a:solidFill>
                <a:effectLst/>
                <a:latin typeface="-webkit-standard"/>
              </a:rPr>
              <a:t>Que 4: What is the </a:t>
            </a:r>
            <a:r>
              <a:rPr lang="en-IN" sz="3200" b="1" i="0" u="none" strike="noStrike" dirty="0">
                <a:solidFill>
                  <a:srgbClr val="00B050"/>
                </a:solidFill>
                <a:effectLst/>
              </a:rPr>
              <a:t>Mutually Exclusive Events </a:t>
            </a:r>
            <a:r>
              <a:rPr lang="en-IN" sz="3200" b="0" i="0" u="none" strike="noStrike" dirty="0">
                <a:solidFill>
                  <a:srgbClr val="00B050"/>
                </a:solidFill>
                <a:effectLst/>
                <a:latin typeface="-webkit-standard"/>
              </a:rPr>
              <a:t>?</a:t>
            </a:r>
            <a:endParaRPr lang="en-US" sz="3200" dirty="0">
              <a:solidFill>
                <a:srgbClr val="00B050"/>
              </a:solidFill>
            </a:endParaRPr>
          </a:p>
        </p:txBody>
      </p:sp>
      <p:sp>
        <p:nvSpPr>
          <p:cNvPr id="3" name="Content Placeholder 2">
            <a:extLst>
              <a:ext uri="{FF2B5EF4-FFF2-40B4-BE49-F238E27FC236}">
                <a16:creationId xmlns:a16="http://schemas.microsoft.com/office/drawing/2014/main" id="{D758C059-7DA4-2BB7-077F-A450FA69151A}"/>
              </a:ext>
            </a:extLst>
          </p:cNvPr>
          <p:cNvSpPr>
            <a:spLocks noGrp="1"/>
          </p:cNvSpPr>
          <p:nvPr>
            <p:ph idx="1"/>
          </p:nvPr>
        </p:nvSpPr>
        <p:spPr/>
        <p:txBody>
          <a:bodyPr/>
          <a:lstStyle/>
          <a:p>
            <a:pPr marL="0" indent="0" algn="l">
              <a:buNone/>
            </a:pPr>
            <a:r>
              <a:rPr lang="en-IN" b="1" i="0" u="none" strike="noStrike" dirty="0">
                <a:solidFill>
                  <a:srgbClr val="7030A0"/>
                </a:solidFill>
                <a:effectLst/>
              </a:rPr>
              <a:t>Mutually Exclusive Events</a:t>
            </a:r>
          </a:p>
          <a:p>
            <a:pPr marL="0" indent="0" algn="l">
              <a:buNone/>
            </a:pPr>
            <a:r>
              <a:rPr lang="en-IN" b="0" i="0" u="none" strike="noStrike" dirty="0">
                <a:solidFill>
                  <a:srgbClr val="000000"/>
                </a:solidFill>
                <a:effectLst/>
              </a:rPr>
              <a:t>	Two events are </a:t>
            </a:r>
            <a:r>
              <a:rPr lang="en-IN" b="1" i="0" u="none" strike="noStrike" dirty="0">
                <a:solidFill>
                  <a:srgbClr val="000000"/>
                </a:solidFill>
                <a:effectLst/>
              </a:rPr>
              <a:t>mutually exclusive</a:t>
            </a:r>
            <a:r>
              <a:rPr lang="en-IN" b="0" i="0" u="none" strike="noStrike" dirty="0">
                <a:solidFill>
                  <a:srgbClr val="000000"/>
                </a:solidFill>
                <a:effectLst/>
              </a:rPr>
              <a:t> (</a:t>
            </a:r>
            <a:r>
              <a:rPr lang="en-IN" b="0" i="0" u="none" strike="noStrike" dirty="0">
                <a:solidFill>
                  <a:srgbClr val="C00000"/>
                </a:solidFill>
                <a:effectLst/>
              </a:rPr>
              <a:t>or disjoint</a:t>
            </a:r>
            <a:r>
              <a:rPr lang="en-IN" b="0" i="0" u="none" strike="noStrike" dirty="0">
                <a:solidFill>
                  <a:srgbClr val="000000"/>
                </a:solidFill>
                <a:effectLst/>
              </a:rPr>
              <a:t>) if they cannot happen at the same time. Their </a:t>
            </a:r>
            <a:r>
              <a:rPr lang="en-IN" b="0" i="0" u="none" strike="noStrike" dirty="0">
                <a:solidFill>
                  <a:srgbClr val="C00000"/>
                </a:solidFill>
                <a:effectLst/>
              </a:rPr>
              <a:t>intersection</a:t>
            </a:r>
            <a:r>
              <a:rPr lang="en-IN" b="0" i="0" u="none" strike="noStrike" dirty="0">
                <a:solidFill>
                  <a:srgbClr val="000000"/>
                </a:solidFill>
                <a:effectLst/>
              </a:rPr>
              <a:t> is the </a:t>
            </a:r>
            <a:r>
              <a:rPr lang="en-IN" b="0" i="0" u="none" strike="noStrike" dirty="0">
                <a:solidFill>
                  <a:srgbClr val="C00000"/>
                </a:solidFill>
                <a:effectLst/>
              </a:rPr>
              <a:t>empty set, ∅.</a:t>
            </a:r>
          </a:p>
          <a:p>
            <a:pPr algn="l">
              <a:buFont typeface="Arial" panose="020B0604020202020204" pitchFamily="34" charset="0"/>
              <a:buChar char="•"/>
            </a:pPr>
            <a:r>
              <a:rPr lang="en-IN" b="1" i="0" u="none" strike="noStrike" dirty="0">
                <a:solidFill>
                  <a:srgbClr val="000000"/>
                </a:solidFill>
                <a:effectLst/>
              </a:rPr>
              <a:t>Example:</a:t>
            </a:r>
            <a:r>
              <a:rPr lang="en-IN" b="0" i="0" u="none" strike="noStrike" dirty="0">
                <a:solidFill>
                  <a:srgbClr val="000000"/>
                </a:solidFill>
                <a:effectLst/>
              </a:rPr>
              <a:t> The events "getting an even number" and "getting an odd number" are mutually exclusive because you can't roll a number that is both even and odd.</a:t>
            </a:r>
          </a:p>
          <a:p>
            <a:pPr marL="0" indent="0">
              <a:buNone/>
            </a:pPr>
            <a:endParaRPr lang="en-US" dirty="0"/>
          </a:p>
        </p:txBody>
      </p:sp>
    </p:spTree>
    <p:extLst>
      <p:ext uri="{BB962C8B-B14F-4D97-AF65-F5344CB8AC3E}">
        <p14:creationId xmlns:p14="http://schemas.microsoft.com/office/powerpoint/2010/main" val="30192897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48940-97EF-173B-8A82-1F24C07F666E}"/>
              </a:ext>
            </a:extLst>
          </p:cNvPr>
          <p:cNvSpPr>
            <a:spLocks noGrp="1"/>
          </p:cNvSpPr>
          <p:nvPr>
            <p:ph type="title"/>
          </p:nvPr>
        </p:nvSpPr>
        <p:spPr>
          <a:xfrm>
            <a:off x="838200" y="102279"/>
            <a:ext cx="10515600" cy="1325563"/>
          </a:xfrm>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0000"/>
          </a:bodyPr>
          <a:lstStyle/>
          <a:p>
            <a:pPr algn="ctr"/>
            <a:r>
              <a:rPr lang="en-IN" b="1" i="0" u="none" strike="noStrike" dirty="0">
                <a:solidFill>
                  <a:srgbClr val="00B050"/>
                </a:solidFill>
                <a:effectLst/>
              </a:rPr>
              <a:t>1.Classical Definition(or a Priori)of Probability</a:t>
            </a:r>
            <a:br>
              <a:rPr lang="en-IN" b="1" i="0" u="none" strike="noStrike" dirty="0">
                <a:solidFill>
                  <a:srgbClr val="00B050"/>
                </a:solidFill>
                <a:effectLst/>
              </a:rPr>
            </a:br>
            <a:endParaRPr lang="en-US" dirty="0">
              <a:solidFill>
                <a:srgbClr val="00B050"/>
              </a:solidFill>
            </a:endParaRP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BAFE4D4C-9C5A-5B1F-177E-D1D901157A5A}"/>
                  </a:ext>
                </a:extLst>
              </p:cNvPr>
              <p:cNvSpPr>
                <a:spLocks noGrp="1"/>
              </p:cNvSpPr>
              <p:nvPr>
                <p:ph idx="1"/>
              </p:nvPr>
            </p:nvSpPr>
            <p:spPr>
              <a:xfrm>
                <a:off x="838200" y="1425574"/>
                <a:ext cx="11006138" cy="5432425"/>
              </a:xfrm>
            </p:spPr>
            <p:txBody>
              <a:bodyPr>
                <a:normAutofit/>
              </a:bodyPr>
              <a:lstStyle/>
              <a:p>
                <a:pPr marL="0" indent="0" algn="l">
                  <a:buNone/>
                </a:pPr>
                <a:r>
                  <a:rPr lang="en-IN" b="0" i="0" u="none" strike="noStrike" dirty="0">
                    <a:solidFill>
                      <a:srgbClr val="000000"/>
                    </a:solidFill>
                    <a:effectLst/>
                  </a:rPr>
                  <a:t>	This is the oldest and simplest definition. It applies when all possible outcomes of a random experiment are </a:t>
                </a:r>
                <a:r>
                  <a:rPr lang="en-IN" b="1" i="0" u="none" strike="noStrike" dirty="0">
                    <a:solidFill>
                      <a:srgbClr val="7030A0"/>
                    </a:solidFill>
                    <a:effectLst/>
                  </a:rPr>
                  <a:t>equally like</a:t>
                </a:r>
                <a:r>
                  <a:rPr lang="en-IN" b="1" i="0" u="none" strike="noStrike" dirty="0">
                    <a:solidFill>
                      <a:srgbClr val="000000"/>
                    </a:solidFill>
                    <a:effectLst/>
                  </a:rPr>
                  <a:t>ly</a:t>
                </a:r>
                <a:r>
                  <a:rPr lang="en-IN" b="0" i="0" u="none" strike="noStrike" dirty="0">
                    <a:solidFill>
                      <a:srgbClr val="000000"/>
                    </a:solidFill>
                    <a:effectLst/>
                  </a:rPr>
                  <a:t>. The probability of an event is calculated as the ratio of the number of favourable outcomes to the total number of possible outcomes.</a:t>
                </a:r>
              </a:p>
              <a:p>
                <a:pPr marL="0" indent="0">
                  <a:buNone/>
                </a:pPr>
                <a:r>
                  <a:rPr lang="en-IN" b="0" i="0" u="none" strike="noStrike" dirty="0">
                    <a:solidFill>
                      <a:srgbClr val="000000"/>
                    </a:solidFill>
                    <a:effectLst/>
                  </a:rPr>
                  <a:t>		</a:t>
                </a:r>
                <a:r>
                  <a:rPr lang="en-IN" b="0" i="0" u="none" strike="noStrike" dirty="0">
                    <a:solidFill>
                      <a:srgbClr val="C00000"/>
                    </a:solidFill>
                    <a:effectLst/>
                  </a:rPr>
                  <a:t>P(A)</a:t>
                </a:r>
                <a14:m>
                  <m:oMath xmlns:m="http://schemas.openxmlformats.org/officeDocument/2006/math">
                    <m:r>
                      <a:rPr lang="en-IN" sz="2400" smtClean="0">
                        <a:solidFill>
                          <a:srgbClr val="C00000"/>
                        </a:solidFill>
                        <a:effectLst/>
                        <a:latin typeface="Cambria Math" panose="02040503050406030204" pitchFamily="18" charset="0"/>
                        <a:ea typeface="Times New Roman" panose="02020603050405020304" pitchFamily="18" charset="0"/>
                        <a:cs typeface="Cambria Math" panose="02040503050406030204" pitchFamily="18" charset="0"/>
                      </a:rPr>
                      <m:t>=</m:t>
                    </m:r>
                    <m:f>
                      <m:fPr>
                        <m:ctrlPr>
                          <a:rPr lang="en-IN" sz="2400" b="1" i="1" smtClean="0">
                            <a:solidFill>
                              <a:srgbClr val="FF0000"/>
                            </a:solidFill>
                            <a:effectLst/>
                            <a:latin typeface="Cambria Math" panose="02040503050406030204" pitchFamily="18" charset="0"/>
                            <a:ea typeface="Times New Roman" panose="02020603050405020304" pitchFamily="18" charset="0"/>
                          </a:rPr>
                        </m:ctrlPr>
                      </m:fPr>
                      <m:num>
                        <m:r>
                          <a:rPr lang="en-IN" sz="24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𝑵𝒖𝒎𝒃𝒆𝒓</m:t>
                        </m:r>
                        <m:r>
                          <a:rPr lang="en-IN" sz="24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 </m:t>
                        </m:r>
                        <m:r>
                          <a:rPr lang="en-IN" sz="24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𝒐𝒇</m:t>
                        </m:r>
                        <m:r>
                          <a:rPr lang="en-IN" sz="24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 </m:t>
                        </m:r>
                        <m:r>
                          <a:rPr lang="en-IN" sz="24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𝑭𝒂𝒗𝒐𝒖𝒂𝒃𝒍𝒆</m:t>
                        </m:r>
                        <m:r>
                          <a:rPr lang="en-IN" sz="24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 </m:t>
                        </m:r>
                        <m:r>
                          <a:rPr lang="en-IN" sz="24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𝑶𝒖𝒕𝒄𝒐𝒎𝒆</m:t>
                        </m:r>
                      </m:num>
                      <m:den>
                        <m:r>
                          <a:rPr lang="en-IN" sz="24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𝑻𝒐𝒕𝒂𝒍</m:t>
                        </m:r>
                        <m:r>
                          <a:rPr lang="en-IN" sz="24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 </m:t>
                        </m:r>
                        <m:r>
                          <a:rPr lang="en-IN" sz="24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𝑵𝒖𝒎𝒃𝒆𝒓</m:t>
                        </m:r>
                        <m:r>
                          <a:rPr lang="en-IN" sz="24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 </m:t>
                        </m:r>
                        <m:r>
                          <a:rPr lang="en-IN" sz="24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𝒐𝒇</m:t>
                        </m:r>
                        <m:r>
                          <a:rPr lang="en-IN" sz="24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 </m:t>
                        </m:r>
                        <m:r>
                          <a:rPr lang="en-IN" sz="24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𝑶𝒖𝒕𝒄𝒐𝒎𝒆</m:t>
                        </m:r>
                      </m:den>
                    </m:f>
                  </m:oMath>
                </a14:m>
                <a:endParaRPr lang="en-IN" sz="1800" b="1" dirty="0">
                  <a:effectLst/>
                  <a:latin typeface="Times New Roman" panose="02020603050405020304" pitchFamily="18" charset="0"/>
                  <a:ea typeface="Times New Roman" panose="02020603050405020304" pitchFamily="18" charset="0"/>
                </a:endParaRPr>
              </a:p>
              <a:p>
                <a:pPr algn="l">
                  <a:buFont typeface="Arial" panose="020B0604020202020204" pitchFamily="34" charset="0"/>
                  <a:buChar char="•"/>
                </a:pPr>
                <a:r>
                  <a:rPr lang="en-IN" b="1" i="0" u="none" strike="noStrike" dirty="0">
                    <a:solidFill>
                      <a:srgbClr val="000000"/>
                    </a:solidFill>
                    <a:effectLst/>
                  </a:rPr>
                  <a:t>Example:</a:t>
                </a:r>
                <a:r>
                  <a:rPr lang="en-IN" b="0" i="0" u="none" strike="noStrike" dirty="0">
                    <a:solidFill>
                      <a:srgbClr val="000000"/>
                    </a:solidFill>
                    <a:effectLst/>
                  </a:rPr>
                  <a:t> The probability of rolling a "2" on a fair six-sided die. There is only one favourable outcome (rolling a 2) and six total possible outcomes </a:t>
                </a:r>
                <a:r>
                  <a:rPr lang="en-IN" b="0" i="0" u="none" strike="noStrike" dirty="0">
                    <a:solidFill>
                      <a:srgbClr val="7030A0"/>
                    </a:solidFill>
                    <a:effectLst/>
                  </a:rPr>
                  <a:t>({1, 2, 3, 4, 5, 6}). </a:t>
                </a:r>
                <a:r>
                  <a:rPr lang="en-IN" b="0" i="0" u="none" strike="noStrike" dirty="0">
                    <a:solidFill>
                      <a:srgbClr val="C00000"/>
                    </a:solidFill>
                    <a:effectLst/>
                  </a:rPr>
                  <a:t>P(rolling a 2)=1/6.</a:t>
                </a:r>
              </a:p>
              <a:p>
                <a:pPr marL="0" indent="0" algn="l">
                  <a:buNone/>
                </a:pPr>
                <a:endParaRPr lang="en-IN" b="0" i="0" u="none" strike="noStrike" dirty="0">
                  <a:solidFill>
                    <a:srgbClr val="000000"/>
                  </a:solidFill>
                  <a:effectLst/>
                </a:endParaRPr>
              </a:p>
              <a:p>
                <a:pPr marL="0" indent="0" algn="l">
                  <a:buNone/>
                </a:pPr>
                <a:r>
                  <a:rPr lang="en-IN" sz="2400" b="1" i="1" u="sng" strike="noStrike" dirty="0">
                    <a:solidFill>
                      <a:srgbClr val="C00000"/>
                    </a:solidFill>
                    <a:effectLst/>
                  </a:rPr>
                  <a:t>Limitation:</a:t>
                </a:r>
                <a:r>
                  <a:rPr lang="en-IN" sz="2400" b="1" i="1" u="none" strike="noStrike" dirty="0">
                    <a:solidFill>
                      <a:srgbClr val="0070C0"/>
                    </a:solidFill>
                    <a:effectLst/>
                  </a:rPr>
                  <a:t> This definition is not useful for situations where outcomes are not equally likely, such as predicting the weather</a:t>
                </a:r>
                <a:r>
                  <a:rPr lang="en-IN" b="0" i="0" u="none" strike="noStrike" dirty="0">
                    <a:solidFill>
                      <a:srgbClr val="000000"/>
                    </a:solidFill>
                    <a:effectLst/>
                  </a:rPr>
                  <a:t>.</a:t>
                </a:r>
              </a:p>
              <a:p>
                <a:pPr marL="0" indent="0">
                  <a:buNone/>
                </a:pPr>
                <a:endParaRPr lang="en-US" dirty="0"/>
              </a:p>
            </p:txBody>
          </p:sp>
        </mc:Choice>
        <mc:Fallback>
          <p:sp>
            <p:nvSpPr>
              <p:cNvPr id="3" name="Content Placeholder 2">
                <a:extLst>
                  <a:ext uri="{FF2B5EF4-FFF2-40B4-BE49-F238E27FC236}">
                    <a16:creationId xmlns:a16="http://schemas.microsoft.com/office/drawing/2014/main" id="{BAFE4D4C-9C5A-5B1F-177E-D1D901157A5A}"/>
                  </a:ext>
                </a:extLst>
              </p:cNvPr>
              <p:cNvSpPr>
                <a:spLocks noGrp="1" noRot="1" noChangeAspect="1" noMove="1" noResize="1" noEditPoints="1" noAdjustHandles="1" noChangeArrowheads="1" noChangeShapeType="1" noTextEdit="1"/>
              </p:cNvSpPr>
              <p:nvPr>
                <p:ph idx="1"/>
              </p:nvPr>
            </p:nvSpPr>
            <p:spPr>
              <a:xfrm>
                <a:off x="838200" y="1425574"/>
                <a:ext cx="11006138" cy="5432425"/>
              </a:xfrm>
              <a:blipFill>
                <a:blip r:embed="rId3"/>
                <a:stretch>
                  <a:fillRect l="-1153" t="-1869" r="-1384"/>
                </a:stretch>
              </a:blipFill>
            </p:spPr>
            <p:txBody>
              <a:bodyPr/>
              <a:lstStyle/>
              <a:p>
                <a:r>
                  <a:rPr lang="en-US">
                    <a:noFill/>
                  </a:rPr>
                  <a:t> </a:t>
                </a:r>
              </a:p>
            </p:txBody>
          </p:sp>
        </mc:Fallback>
      </mc:AlternateContent>
    </p:spTree>
    <p:extLst>
      <p:ext uri="{BB962C8B-B14F-4D97-AF65-F5344CB8AC3E}">
        <p14:creationId xmlns:p14="http://schemas.microsoft.com/office/powerpoint/2010/main" val="7876586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1875B-0833-5235-016C-269D1B998C97}"/>
              </a:ext>
            </a:extLst>
          </p:cNvPr>
          <p:cNvSpPr>
            <a:spLocks noGrp="1"/>
          </p:cNvSpPr>
          <p:nvPr>
            <p:ph type="title"/>
          </p:nvPr>
        </p:nvSpPr>
        <p:spPr>
          <a:xfrm>
            <a:off x="615043" y="117475"/>
            <a:ext cx="10961914" cy="1325563"/>
          </a:xfrm>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ctr"/>
            <a:r>
              <a:rPr lang="en-IN" sz="4000" b="1" i="0" u="none" strike="noStrike" dirty="0">
                <a:solidFill>
                  <a:srgbClr val="00B050"/>
                </a:solidFill>
                <a:effectLst/>
              </a:rPr>
              <a:t>2.Statistical Definition </a:t>
            </a:r>
            <a:r>
              <a:rPr lang="en-IN" sz="2400" b="1" i="0" u="none" strike="noStrike" dirty="0">
                <a:solidFill>
                  <a:srgbClr val="00B050"/>
                </a:solidFill>
                <a:effectLst/>
              </a:rPr>
              <a:t>(</a:t>
            </a:r>
            <a:r>
              <a:rPr lang="en-IN" sz="1800" b="1" i="1" u="none" strike="noStrike" dirty="0">
                <a:solidFill>
                  <a:srgbClr val="00B050"/>
                </a:solidFill>
                <a:effectLst/>
              </a:rPr>
              <a:t>or Empirical or a Posteriori</a:t>
            </a:r>
            <a:r>
              <a:rPr lang="en-IN" sz="2400" b="1" i="0" u="none" strike="noStrike" dirty="0">
                <a:solidFill>
                  <a:srgbClr val="00B050"/>
                </a:solidFill>
                <a:effectLst/>
              </a:rPr>
              <a:t>) </a:t>
            </a:r>
            <a:r>
              <a:rPr lang="en-IN" sz="4000" b="1" i="0" u="none" strike="noStrike" dirty="0">
                <a:solidFill>
                  <a:srgbClr val="00B050"/>
                </a:solidFill>
                <a:effectLst/>
              </a:rPr>
              <a:t>of Probability</a:t>
            </a:r>
            <a:br>
              <a:rPr lang="en-IN" sz="4000" b="1" i="0" u="none" strike="noStrike" dirty="0">
                <a:solidFill>
                  <a:srgbClr val="00B050"/>
                </a:solidFill>
                <a:effectLst/>
              </a:rPr>
            </a:br>
            <a:endParaRPr lang="en-US" sz="4000" dirty="0">
              <a:solidFill>
                <a:srgbClr val="00B050"/>
              </a:solidFill>
            </a:endParaRP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CCA146D-FB3C-A53E-C7BB-F308D5E4F0FE}"/>
                  </a:ext>
                </a:extLst>
              </p:cNvPr>
              <p:cNvSpPr>
                <a:spLocks noGrp="1"/>
              </p:cNvSpPr>
              <p:nvPr>
                <p:ph idx="1"/>
              </p:nvPr>
            </p:nvSpPr>
            <p:spPr>
              <a:xfrm>
                <a:off x="838200" y="1443038"/>
                <a:ext cx="10515600" cy="5272087"/>
              </a:xfrm>
            </p:spPr>
            <p:txBody>
              <a:bodyPr>
                <a:normAutofit/>
              </a:bodyPr>
              <a:lstStyle/>
              <a:p>
                <a:pPr marL="0" indent="0" algn="l">
                  <a:buNone/>
                </a:pPr>
                <a:r>
                  <a:rPr lang="en-IN" b="0" i="0" u="none" strike="noStrike" dirty="0">
                    <a:solidFill>
                      <a:srgbClr val="000000"/>
                    </a:solidFill>
                    <a:effectLst/>
                  </a:rPr>
                  <a:t>	This definition is based on the results of an experiment repeated a large number of times. The probability of an event is the </a:t>
                </a:r>
                <a:r>
                  <a:rPr lang="en-IN" b="1" i="0" u="none" strike="noStrike" dirty="0">
                    <a:solidFill>
                      <a:srgbClr val="00B0F0"/>
                    </a:solidFill>
                    <a:effectLst/>
                  </a:rPr>
                  <a:t>relative frequency</a:t>
                </a:r>
                <a:r>
                  <a:rPr lang="en-IN" b="0" i="0" u="none" strike="noStrike" dirty="0">
                    <a:solidFill>
                      <a:srgbClr val="00B0F0"/>
                    </a:solidFill>
                    <a:effectLst/>
                  </a:rPr>
                  <a:t> </a:t>
                </a:r>
                <a:r>
                  <a:rPr lang="en-IN" b="0" i="0" u="none" strike="noStrike" dirty="0">
                    <a:solidFill>
                      <a:srgbClr val="000000"/>
                    </a:solidFill>
                    <a:effectLst/>
                  </a:rPr>
                  <a:t>of that event's occurrence in the long run.</a:t>
                </a:r>
              </a:p>
              <a:p>
                <a:pPr marL="0" indent="0">
                  <a:buNone/>
                </a:pPr>
                <a:r>
                  <a:rPr lang="en-IN" b="0" i="0" u="none" strike="noStrike" dirty="0">
                    <a:solidFill>
                      <a:srgbClr val="C00000"/>
                    </a:solidFill>
                    <a:effectLst/>
                  </a:rPr>
                  <a:t>		P(A)=lim</a:t>
                </a:r>
                <a:r>
                  <a:rPr lang="en-IN" b="0" i="0" u="none" strike="noStrike" baseline="-25000" dirty="0">
                    <a:solidFill>
                      <a:srgbClr val="C00000"/>
                    </a:solidFill>
                    <a:effectLst/>
                  </a:rPr>
                  <a:t>n→ ∞     </a:t>
                </a:r>
                <a14:m>
                  <m:oMath xmlns:m="http://schemas.openxmlformats.org/officeDocument/2006/math">
                    <m:f>
                      <m:fPr>
                        <m:ctrlPr>
                          <a:rPr lang="en-IN" sz="2800" b="1" i="1" smtClean="0">
                            <a:solidFill>
                              <a:srgbClr val="FF0000"/>
                            </a:solidFill>
                            <a:effectLst/>
                            <a:latin typeface="Cambria Math" panose="02040503050406030204" pitchFamily="18" charset="0"/>
                            <a:ea typeface="Times New Roman" panose="02020603050405020304" pitchFamily="18" charset="0"/>
                          </a:rPr>
                        </m:ctrlPr>
                      </m:fPr>
                      <m:num>
                        <m:r>
                          <a:rPr lang="en-IN" sz="28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𝑵𝒖𝒎𝒃𝒆𝒓</m:t>
                        </m:r>
                        <m:r>
                          <a:rPr lang="en-IN" sz="28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 </m:t>
                        </m:r>
                        <m:r>
                          <a:rPr lang="en-IN" sz="28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𝒐𝒇</m:t>
                        </m:r>
                        <m:r>
                          <a:rPr lang="en-IN" sz="28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 </m:t>
                        </m:r>
                        <m:r>
                          <a:rPr lang="en-US" sz="2800" b="1" i="1" smtClean="0">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𝒕𝒊𝒎𝒆𝒔</m:t>
                        </m:r>
                        <m:r>
                          <a:rPr lang="en-US" sz="2800" b="1" i="1" smtClean="0">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 </m:t>
                        </m:r>
                        <m:r>
                          <a:rPr lang="en-US" sz="2800" b="1" i="1" smtClean="0">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𝑨</m:t>
                        </m:r>
                        <m:r>
                          <a:rPr lang="en-US" sz="2800" b="1" i="1" smtClean="0">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 </m:t>
                        </m:r>
                        <m:r>
                          <a:rPr lang="en-US" sz="2800" b="1" i="1" smtClean="0">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𝑶𝒄𝒄𝒖𝒓𝒔</m:t>
                        </m:r>
                      </m:num>
                      <m:den>
                        <m:r>
                          <a:rPr lang="en-IN" sz="28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𝑻𝒐𝒕𝒂𝒍</m:t>
                        </m:r>
                        <m:r>
                          <a:rPr lang="en-IN" sz="28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 </m:t>
                        </m:r>
                        <m:r>
                          <a:rPr lang="en-IN" sz="28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𝑵𝒖𝒎𝒃𝒆𝒓</m:t>
                        </m:r>
                        <m:r>
                          <a:rPr lang="en-IN" sz="28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 </m:t>
                        </m:r>
                        <m:r>
                          <a:rPr lang="en-IN" sz="28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𝒐𝒇</m:t>
                        </m:r>
                        <m:r>
                          <a:rPr lang="en-IN" sz="2800" b="1" i="1">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 </m:t>
                        </m:r>
                        <m:r>
                          <a:rPr lang="en-US" sz="2800" b="1" i="1" smtClean="0">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𝑻𝒓𝒊𝒂𝒍𝒔</m:t>
                        </m:r>
                        <m:r>
                          <a:rPr lang="en-US" sz="2800" b="1" i="1" smtClean="0">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m:t>
                        </m:r>
                        <m:r>
                          <a:rPr lang="en-US" sz="2800" b="1" i="1" smtClean="0">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𝒏</m:t>
                        </m:r>
                        <m:r>
                          <a:rPr lang="en-US" sz="2800" b="1" i="1" smtClean="0">
                            <a:solidFill>
                              <a:srgbClr val="FF0000"/>
                            </a:solidFill>
                            <a:effectLst/>
                            <a:latin typeface="Cambria Math" panose="02040503050406030204" pitchFamily="18" charset="0"/>
                            <a:ea typeface="Times New Roman" panose="02020603050405020304" pitchFamily="18" charset="0"/>
                            <a:cs typeface="Cambria Math" panose="02040503050406030204" pitchFamily="18" charset="0"/>
                          </a:rPr>
                          <m:t>)</m:t>
                        </m:r>
                      </m:den>
                    </m:f>
                  </m:oMath>
                </a14:m>
                <a:r>
                  <a:rPr lang="en-IN" b="0" i="0" u="none" strike="noStrike" dirty="0">
                    <a:solidFill>
                      <a:srgbClr val="000000"/>
                    </a:solidFill>
                    <a:effectLst/>
                  </a:rPr>
                  <a:t>	​</a:t>
                </a:r>
              </a:p>
              <a:p>
                <a:pPr algn="l">
                  <a:buFont typeface="Arial" panose="020B0604020202020204" pitchFamily="34" charset="0"/>
                  <a:buChar char="•"/>
                </a:pPr>
                <a:r>
                  <a:rPr lang="en-IN" b="1" i="0" u="none" strike="noStrike" dirty="0">
                    <a:solidFill>
                      <a:srgbClr val="000000"/>
                    </a:solidFill>
                    <a:effectLst/>
                  </a:rPr>
                  <a:t>Example:</a:t>
                </a:r>
                <a:r>
                  <a:rPr lang="en-IN" b="0" i="0" u="none" strike="noStrike" dirty="0">
                    <a:solidFill>
                      <a:srgbClr val="000000"/>
                    </a:solidFill>
                    <a:effectLst/>
                  </a:rPr>
                  <a:t> To find the probability of a football player scoring on a penalty kick, you'd observe them taking a large number of kicks. If they score 85 times out of 100 kicks, the statistical probability is approximately 85/100 or 0.85. The more kicks you observe, the more accurate the probability.</a:t>
                </a:r>
              </a:p>
              <a:p>
                <a:pPr marL="0" indent="0" algn="l">
                  <a:buNone/>
                </a:pPr>
                <a:r>
                  <a:rPr lang="en-IN" sz="2200" b="1" i="1" u="sng" strike="noStrike" dirty="0">
                    <a:solidFill>
                      <a:srgbClr val="C00000"/>
                    </a:solidFill>
                    <a:effectLst/>
                  </a:rPr>
                  <a:t>Limitation:</a:t>
                </a:r>
                <a:r>
                  <a:rPr lang="en-IN" sz="2200" b="1" i="1" u="none" strike="noStrike" dirty="0">
                    <a:solidFill>
                      <a:srgbClr val="0070C0"/>
                    </a:solidFill>
                    <a:effectLst/>
                  </a:rPr>
                  <a:t> This definition relies on an infinite number of trials, which isn't possible in reality. It also assumes that the conditions of the experiment remain constant.</a:t>
                </a:r>
                <a:endParaRPr lang="en-IN" b="1" i="1" u="none" strike="noStrike" dirty="0">
                  <a:solidFill>
                    <a:srgbClr val="0070C0"/>
                  </a:solidFill>
                  <a:effectLst/>
                </a:endParaRPr>
              </a:p>
              <a:p>
                <a:pPr marL="0" indent="0">
                  <a:buNone/>
                </a:pPr>
                <a:endParaRPr lang="en-US" dirty="0"/>
              </a:p>
            </p:txBody>
          </p:sp>
        </mc:Choice>
        <mc:Fallback>
          <p:sp>
            <p:nvSpPr>
              <p:cNvPr id="3" name="Content Placeholder 2">
                <a:extLst>
                  <a:ext uri="{FF2B5EF4-FFF2-40B4-BE49-F238E27FC236}">
                    <a16:creationId xmlns:a16="http://schemas.microsoft.com/office/drawing/2014/main" id="{4CCA146D-FB3C-A53E-C7BB-F308D5E4F0FE}"/>
                  </a:ext>
                </a:extLst>
              </p:cNvPr>
              <p:cNvSpPr>
                <a:spLocks noGrp="1" noRot="1" noChangeAspect="1" noMove="1" noResize="1" noEditPoints="1" noAdjustHandles="1" noChangeArrowheads="1" noChangeShapeType="1" noTextEdit="1"/>
              </p:cNvSpPr>
              <p:nvPr>
                <p:ph idx="1"/>
              </p:nvPr>
            </p:nvSpPr>
            <p:spPr>
              <a:xfrm>
                <a:off x="838200" y="1443038"/>
                <a:ext cx="10515600" cy="5272087"/>
              </a:xfrm>
              <a:blipFill>
                <a:blip r:embed="rId3"/>
                <a:stretch>
                  <a:fillRect l="-1206" t="-1923" r="-724"/>
                </a:stretch>
              </a:blipFill>
            </p:spPr>
            <p:txBody>
              <a:bodyPr/>
              <a:lstStyle/>
              <a:p>
                <a:r>
                  <a:rPr lang="en-US">
                    <a:noFill/>
                  </a:rPr>
                  <a:t> </a:t>
                </a:r>
              </a:p>
            </p:txBody>
          </p:sp>
        </mc:Fallback>
      </mc:AlternateContent>
    </p:spTree>
    <p:extLst>
      <p:ext uri="{BB962C8B-B14F-4D97-AF65-F5344CB8AC3E}">
        <p14:creationId xmlns:p14="http://schemas.microsoft.com/office/powerpoint/2010/main" val="1585713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8ECA0-484D-7264-6A31-C7F396EEC6FD}"/>
              </a:ext>
            </a:extLst>
          </p:cNvPr>
          <p:cNvSpPr>
            <a:spLocks noGrp="1"/>
          </p:cNvSpPr>
          <p:nvPr>
            <p:ph type="title"/>
          </p:nvPr>
        </p:nvSpPr>
        <p:spPr>
          <a:xfrm>
            <a:off x="838200" y="365125"/>
            <a:ext cx="10515600" cy="1506538"/>
          </a:xfrm>
        </p:spPr>
        <p:txBody>
          <a:bodyPr/>
          <a:lstStyle/>
          <a:p>
            <a:pPr algn="ctr"/>
            <a:r>
              <a:rPr lang="en-IN" sz="3200" b="1" dirty="0">
                <a:solidFill>
                  <a:srgbClr val="0070C0"/>
                </a:solidFill>
                <a:effectLst/>
                <a:latin typeface="Times New Roman,Bold" pitchFamily="2" charset="0"/>
                <a:ea typeface="Calibri" panose="020F0502020204030204" pitchFamily="34" charset="0"/>
                <a:cs typeface="Vrinda" panose="020B0502040204020203" pitchFamily="34" charset="0"/>
              </a:rPr>
              <a:t>UNIT-IV: </a:t>
            </a:r>
            <a:r>
              <a:rPr lang="en-IN" sz="3200" b="1" dirty="0">
                <a:solidFill>
                  <a:srgbClr val="0070C0"/>
                </a:solidFill>
                <a:effectLst/>
                <a:latin typeface="Calibri" panose="020F0502020204030204" pitchFamily="34" charset="0"/>
                <a:ea typeface="Calibri" panose="020F0502020204030204" pitchFamily="34" charset="0"/>
                <a:cs typeface="Vrinda" panose="020B0502040204020203" pitchFamily="34" charset="0"/>
              </a:rPr>
              <a:t>Probability:</a:t>
            </a:r>
            <a:br>
              <a:rPr lang="en-IN" sz="1800" dirty="0">
                <a:effectLst/>
                <a:latin typeface="Calibri" panose="020F0502020204030204" pitchFamily="34" charset="0"/>
                <a:ea typeface="Calibri" panose="020F0502020204030204" pitchFamily="34" charset="0"/>
                <a:cs typeface="Vrinda" panose="020B0502040204020203" pitchFamily="34" charset="0"/>
              </a:rPr>
            </a:br>
            <a:r>
              <a:rPr lang="en-IN" sz="1800" dirty="0">
                <a:effectLst/>
                <a:latin typeface="Times New Roman,Bold" pitchFamily="2" charset="0"/>
                <a:ea typeface="Calibri" panose="020F0502020204030204" pitchFamily="34" charset="0"/>
                <a:cs typeface="Vrinda" panose="020B0502040204020203" pitchFamily="34" charset="0"/>
              </a:rPr>
              <a:t> </a:t>
            </a:r>
            <a:r>
              <a:rPr lang="en-IN" sz="2000" b="1" i="1" dirty="0">
                <a:solidFill>
                  <a:srgbClr val="FF0000"/>
                </a:solidFill>
                <a:effectLst/>
                <a:latin typeface="Calibri" panose="020F0502020204030204" pitchFamily="34" charset="0"/>
                <a:ea typeface="Calibri" panose="020F0502020204030204" pitchFamily="34" charset="0"/>
                <a:cs typeface="Vrinda" panose="020B0502040204020203" pitchFamily="34" charset="0"/>
              </a:rPr>
              <a:t>Idea of Probability generating function and characteristic function and its utility in statistics</a:t>
            </a:r>
            <a:r>
              <a:rPr lang="en-IN" sz="1800" dirty="0">
                <a:effectLst/>
                <a:latin typeface="Calibri" panose="020F0502020204030204" pitchFamily="34" charset="0"/>
                <a:ea typeface="Calibri" panose="020F0502020204030204" pitchFamily="34" charset="0"/>
                <a:cs typeface="Vrinda" panose="020B0502040204020203" pitchFamily="34" charset="0"/>
              </a:rPr>
              <a:t>.</a:t>
            </a:r>
            <a:r>
              <a:rPr lang="en-IN" sz="900" dirty="0">
                <a:effectLst/>
              </a:rPr>
              <a:t> </a:t>
            </a:r>
            <a:endParaRPr lang="en-US" dirty="0"/>
          </a:p>
        </p:txBody>
      </p:sp>
      <p:sp>
        <p:nvSpPr>
          <p:cNvPr id="3" name="Content Placeholder 2">
            <a:extLst>
              <a:ext uri="{FF2B5EF4-FFF2-40B4-BE49-F238E27FC236}">
                <a16:creationId xmlns:a16="http://schemas.microsoft.com/office/drawing/2014/main" id="{D43A632F-0F99-E609-D415-70AE8C72EB49}"/>
              </a:ext>
            </a:extLst>
          </p:cNvPr>
          <p:cNvSpPr>
            <a:spLocks noGrp="1"/>
          </p:cNvSpPr>
          <p:nvPr>
            <p:ph idx="1"/>
          </p:nvPr>
        </p:nvSpPr>
        <p:spPr>
          <a:xfrm>
            <a:off x="838200" y="2141537"/>
            <a:ext cx="10515600" cy="4351338"/>
          </a:xfrm>
        </p:spPr>
        <p:txBody>
          <a:bodyPr/>
          <a:lstStyle/>
          <a:p>
            <a:pPr marL="0" indent="0">
              <a:buNone/>
            </a:pPr>
            <a:r>
              <a:rPr lang="en-IN" b="1" i="0" u="none" strike="noStrike" dirty="0">
                <a:solidFill>
                  <a:srgbClr val="7030A0"/>
                </a:solidFill>
                <a:effectLst/>
              </a:rPr>
              <a:t>Probability generating functions (PGFs) and characteristic functions (CFs)</a:t>
            </a:r>
            <a:r>
              <a:rPr lang="en-IN" b="1" i="0" u="none" strike="noStrike" dirty="0">
                <a:solidFill>
                  <a:srgbClr val="000000"/>
                </a:solidFill>
                <a:effectLst/>
              </a:rPr>
              <a:t> --</a:t>
            </a:r>
          </a:p>
          <a:p>
            <a:pPr marL="0" indent="0">
              <a:buNone/>
            </a:pPr>
            <a:r>
              <a:rPr lang="en-IN" b="1" dirty="0">
                <a:solidFill>
                  <a:srgbClr val="000000"/>
                </a:solidFill>
              </a:rPr>
              <a:t>	- </a:t>
            </a:r>
            <a:r>
              <a:rPr lang="en-IN" b="0" i="0" u="none" strike="noStrike" dirty="0">
                <a:solidFill>
                  <a:srgbClr val="000000"/>
                </a:solidFill>
                <a:effectLst/>
              </a:rPr>
              <a:t>are mathematical tools used in probability and statistics to represent a random variable's probability distribution in a different form.</a:t>
            </a:r>
            <a:r>
              <a:rPr lang="en-IN" b="0" i="0" u="none" strike="noStrike" dirty="0">
                <a:solidFill>
                  <a:srgbClr val="000000"/>
                </a:solidFill>
                <a:effectLst/>
                <a:latin typeface="-webkit-standard"/>
              </a:rPr>
              <a:t> </a:t>
            </a:r>
          </a:p>
          <a:p>
            <a:pPr marL="0" indent="0">
              <a:buNone/>
            </a:pPr>
            <a:r>
              <a:rPr lang="en-IN" dirty="0">
                <a:solidFill>
                  <a:srgbClr val="000000"/>
                </a:solidFill>
                <a:latin typeface="-webkit-standard"/>
              </a:rPr>
              <a:t>	</a:t>
            </a:r>
            <a:r>
              <a:rPr lang="en-IN" b="0" i="0" u="none" strike="noStrike" dirty="0">
                <a:solidFill>
                  <a:srgbClr val="000000"/>
                </a:solidFill>
                <a:effectLst/>
              </a:rPr>
              <a:t>They're particularly useful because they simplify certain operations, especially when dealing with sums of independent random variables.</a:t>
            </a:r>
            <a:endParaRPr lang="bn-IN" b="0" i="0" u="none" strike="noStrike" dirty="0">
              <a:solidFill>
                <a:srgbClr val="000000"/>
              </a:solidFill>
              <a:effectLst/>
            </a:endParaRPr>
          </a:p>
          <a:p>
            <a:pPr marL="0" indent="0">
              <a:buNone/>
            </a:pPr>
            <a:endParaRPr lang="en-US" dirty="0"/>
          </a:p>
        </p:txBody>
      </p:sp>
    </p:spTree>
    <p:extLst>
      <p:ext uri="{BB962C8B-B14F-4D97-AF65-F5344CB8AC3E}">
        <p14:creationId xmlns:p14="http://schemas.microsoft.com/office/powerpoint/2010/main" val="13959675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DFA94-36ED-B89D-E7A2-76AA0639C6FE}"/>
              </a:ext>
            </a:extLst>
          </p:cNvPr>
          <p:cNvSpPr>
            <a:spLocks noGrp="1"/>
          </p:cNvSpPr>
          <p:nvPr>
            <p:ph type="title"/>
          </p:nvPr>
        </p:nvSpPr>
        <p:sp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lstStyle/>
          <a:p>
            <a:pPr algn="ctr"/>
            <a:r>
              <a:rPr lang="en-IN" b="1" dirty="0">
                <a:solidFill>
                  <a:srgbClr val="C00000"/>
                </a:solidFill>
              </a:rPr>
              <a:t>3.</a:t>
            </a:r>
            <a:r>
              <a:rPr lang="en-IN" b="1" i="0" u="none" strike="noStrike" dirty="0">
                <a:solidFill>
                  <a:srgbClr val="C00000"/>
                </a:solidFill>
                <a:effectLst/>
              </a:rPr>
              <a:t>Axiomatic Definition</a:t>
            </a:r>
            <a:r>
              <a:rPr lang="en-IN" b="1" i="0" u="none" strike="noStrike" dirty="0">
                <a:solidFill>
                  <a:srgbClr val="00B050"/>
                </a:solidFill>
                <a:effectLst/>
              </a:rPr>
              <a:t> of Probability</a:t>
            </a:r>
            <a:br>
              <a:rPr lang="en-IN" b="1" i="0" u="none" strike="noStrike" dirty="0">
                <a:solidFill>
                  <a:srgbClr val="000000"/>
                </a:solidFill>
                <a:effectLst/>
              </a:rPr>
            </a:br>
            <a:endParaRPr lang="en-US" dirty="0"/>
          </a:p>
        </p:txBody>
      </p:sp>
      <p:sp>
        <p:nvSpPr>
          <p:cNvPr id="3" name="Content Placeholder 2">
            <a:extLst>
              <a:ext uri="{FF2B5EF4-FFF2-40B4-BE49-F238E27FC236}">
                <a16:creationId xmlns:a16="http://schemas.microsoft.com/office/drawing/2014/main" id="{B8A7F4C0-D108-823A-F758-607FE2C05867}"/>
              </a:ext>
            </a:extLst>
          </p:cNvPr>
          <p:cNvSpPr>
            <a:spLocks noGrp="1"/>
          </p:cNvSpPr>
          <p:nvPr>
            <p:ph idx="1"/>
          </p:nvPr>
        </p:nvSpPr>
        <p:spPr>
          <a:xfrm>
            <a:off x="838200" y="1825624"/>
            <a:ext cx="10515600" cy="5032375"/>
          </a:xfrm>
        </p:spPr>
        <p:txBody>
          <a:bodyPr>
            <a:normAutofit lnSpcReduction="10000"/>
          </a:bodyPr>
          <a:lstStyle/>
          <a:p>
            <a:pPr marL="0" indent="0" algn="l">
              <a:buNone/>
            </a:pPr>
            <a:r>
              <a:rPr lang="en-IN" b="0" i="0" u="none" strike="noStrike" dirty="0">
                <a:solidFill>
                  <a:srgbClr val="000000"/>
                </a:solidFill>
                <a:effectLst/>
              </a:rPr>
              <a:t>	This is the most </a:t>
            </a:r>
            <a:r>
              <a:rPr lang="en-IN" b="0" i="0" u="none" strike="noStrike" dirty="0">
                <a:solidFill>
                  <a:srgbClr val="00B0F0"/>
                </a:solidFill>
                <a:effectLst/>
              </a:rPr>
              <a:t>rigorous and modern approach</a:t>
            </a:r>
            <a:r>
              <a:rPr lang="en-IN" b="0" i="0" u="none" strike="noStrike" dirty="0">
                <a:solidFill>
                  <a:srgbClr val="000000"/>
                </a:solidFill>
                <a:effectLst/>
              </a:rPr>
              <a:t>, introduced by Andrey Kolmogorov. It defines probability using a set of formal rules or axioms, rather than relying on equally likely outcomes or repeated experiments. </a:t>
            </a:r>
            <a:r>
              <a:rPr lang="en-IN" b="0" i="0" u="none" strike="noStrike" dirty="0">
                <a:solidFill>
                  <a:srgbClr val="00B0F0"/>
                </a:solidFill>
                <a:effectLst/>
              </a:rPr>
              <a:t>This definition works for all types of random variables and events.</a:t>
            </a:r>
            <a:r>
              <a:rPr lang="en-IN" b="0" i="0" u="none" strike="noStrike" dirty="0">
                <a:solidFill>
                  <a:srgbClr val="000000"/>
                </a:solidFill>
                <a:effectLst/>
              </a:rPr>
              <a:t> The probability of an event is a number that satisfies the following three </a:t>
            </a:r>
            <a:r>
              <a:rPr lang="en-IN" b="0" i="0" u="none" strike="noStrike" dirty="0">
                <a:solidFill>
                  <a:srgbClr val="00B0F0"/>
                </a:solidFill>
                <a:effectLst/>
              </a:rPr>
              <a:t>axioms:</a:t>
            </a:r>
          </a:p>
          <a:p>
            <a:pPr algn="l">
              <a:buFont typeface="+mj-lt"/>
              <a:buAutoNum type="arabicPeriod"/>
            </a:pPr>
            <a:r>
              <a:rPr lang="en-IN" b="1" i="0" u="none" strike="noStrike" dirty="0">
                <a:solidFill>
                  <a:srgbClr val="00B050"/>
                </a:solidFill>
                <a:effectLst/>
              </a:rPr>
              <a:t>Non-negativity:</a:t>
            </a:r>
            <a:r>
              <a:rPr lang="en-IN" b="0" i="0" u="none" strike="noStrike" dirty="0">
                <a:solidFill>
                  <a:srgbClr val="000000"/>
                </a:solidFill>
                <a:effectLst/>
              </a:rPr>
              <a:t> The probability of any event A is a non-negative real number. </a:t>
            </a:r>
            <a:r>
              <a:rPr lang="en-IN" b="0" i="0" u="none" strike="noStrike" dirty="0">
                <a:solidFill>
                  <a:srgbClr val="00B0F0"/>
                </a:solidFill>
                <a:effectLst/>
              </a:rPr>
              <a:t>P(A)≥0.</a:t>
            </a:r>
          </a:p>
          <a:p>
            <a:pPr algn="l">
              <a:buFont typeface="+mj-lt"/>
              <a:buAutoNum type="arabicPeriod"/>
            </a:pPr>
            <a:r>
              <a:rPr lang="en-IN" b="1" i="0" u="none" strike="noStrike" dirty="0">
                <a:solidFill>
                  <a:srgbClr val="00B050"/>
                </a:solidFill>
                <a:effectLst/>
              </a:rPr>
              <a:t>Normalization:</a:t>
            </a:r>
            <a:r>
              <a:rPr lang="en-IN" b="0" i="0" u="none" strike="noStrike" dirty="0">
                <a:solidFill>
                  <a:srgbClr val="00B050"/>
                </a:solidFill>
                <a:effectLst/>
              </a:rPr>
              <a:t> </a:t>
            </a:r>
            <a:r>
              <a:rPr lang="en-IN" b="0" i="0" u="none" strike="noStrike" dirty="0">
                <a:solidFill>
                  <a:srgbClr val="000000"/>
                </a:solidFill>
                <a:effectLst/>
              </a:rPr>
              <a:t>The probability of the entire sample space S (the event that is certain to occur) is 1. </a:t>
            </a:r>
            <a:r>
              <a:rPr lang="en-IN" b="0" i="0" u="none" strike="noStrike" dirty="0">
                <a:solidFill>
                  <a:srgbClr val="00B0F0"/>
                </a:solidFill>
                <a:effectLst/>
              </a:rPr>
              <a:t>P(S)=1</a:t>
            </a:r>
            <a:r>
              <a:rPr lang="en-IN" b="0" i="0" u="none" strike="noStrike" dirty="0">
                <a:solidFill>
                  <a:srgbClr val="000000"/>
                </a:solidFill>
                <a:effectLst/>
              </a:rPr>
              <a:t>.</a:t>
            </a:r>
          </a:p>
          <a:p>
            <a:pPr algn="l">
              <a:buFont typeface="+mj-lt"/>
              <a:buAutoNum type="arabicPeriod"/>
            </a:pPr>
            <a:r>
              <a:rPr lang="en-IN" b="1" i="0" u="none" strike="noStrike" dirty="0">
                <a:solidFill>
                  <a:srgbClr val="00B050"/>
                </a:solidFill>
                <a:effectLst/>
              </a:rPr>
              <a:t>Additivity:</a:t>
            </a:r>
            <a:r>
              <a:rPr lang="en-IN" b="0" i="0" u="none" strike="noStrike" dirty="0">
                <a:solidFill>
                  <a:srgbClr val="00B050"/>
                </a:solidFill>
                <a:effectLst/>
              </a:rPr>
              <a:t> </a:t>
            </a:r>
            <a:r>
              <a:rPr lang="en-IN" b="0" i="0" u="none" strike="noStrike" dirty="0">
                <a:solidFill>
                  <a:srgbClr val="000000"/>
                </a:solidFill>
                <a:effectLst/>
              </a:rPr>
              <a:t>For any two mutually exclusive events A and B, the probability of their union is the sum of their individual probabilities. </a:t>
            </a:r>
            <a:r>
              <a:rPr lang="en-IN" b="0" i="0" u="none" strike="noStrike" dirty="0">
                <a:solidFill>
                  <a:srgbClr val="FF0000"/>
                </a:solidFill>
                <a:effectLst/>
              </a:rPr>
              <a:t>P(A∪B)=P(A)+P(B).</a:t>
            </a:r>
          </a:p>
          <a:p>
            <a:pPr marL="0" indent="0">
              <a:buNone/>
            </a:pPr>
            <a:endParaRPr lang="en-US" dirty="0"/>
          </a:p>
        </p:txBody>
      </p:sp>
    </p:spTree>
    <p:extLst>
      <p:ext uri="{BB962C8B-B14F-4D97-AF65-F5344CB8AC3E}">
        <p14:creationId xmlns:p14="http://schemas.microsoft.com/office/powerpoint/2010/main" val="10251774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8909B-B074-B25A-6C1A-917A7523DDA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F67C7FC-ECF8-2E66-1317-2956AADFAB3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1155119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B7E53-C5BC-3C99-55A9-2F1208435210}"/>
              </a:ext>
            </a:extLst>
          </p:cNvPr>
          <p:cNvSpPr>
            <a:spLocks noGrp="1"/>
          </p:cNvSpPr>
          <p:nvPr>
            <p:ph type="title"/>
          </p:nvPr>
        </p:nvSpPr>
        <p:spPr/>
        <p:txBody>
          <a:bodyPr>
            <a:normAutofit fontScale="90000"/>
          </a:bodyPr>
          <a:lstStyle/>
          <a:p>
            <a:r>
              <a:rPr lang="en-IN" b="0" i="0" u="none" strike="noStrike" dirty="0">
                <a:solidFill>
                  <a:srgbClr val="000000"/>
                </a:solidFill>
                <a:effectLst/>
              </a:rPr>
              <a:t>In probability and statistics, we often encounter three types of questions:</a:t>
            </a:r>
            <a:br>
              <a:rPr lang="en-IN" b="0" i="0" u="none" strike="noStrike" dirty="0">
                <a:solidFill>
                  <a:srgbClr val="000000"/>
                </a:solidFill>
                <a:effectLst/>
              </a:rPr>
            </a:br>
            <a:endParaRPr lang="en-US" dirty="0"/>
          </a:p>
        </p:txBody>
      </p:sp>
      <p:sp>
        <p:nvSpPr>
          <p:cNvPr id="3" name="Content Placeholder 2">
            <a:extLst>
              <a:ext uri="{FF2B5EF4-FFF2-40B4-BE49-F238E27FC236}">
                <a16:creationId xmlns:a16="http://schemas.microsoft.com/office/drawing/2014/main" id="{0CFF8066-5734-503D-C8C5-CB677D7D9685}"/>
              </a:ext>
            </a:extLst>
          </p:cNvPr>
          <p:cNvSpPr>
            <a:spLocks noGrp="1"/>
          </p:cNvSpPr>
          <p:nvPr>
            <p:ph idx="1"/>
          </p:nvPr>
        </p:nvSpPr>
        <p:spPr/>
        <p:txBody>
          <a:bodyPr/>
          <a:lstStyle/>
          <a:p>
            <a:pPr algn="l">
              <a:buFont typeface="+mj-lt"/>
              <a:buAutoNum type="arabicPeriod"/>
            </a:pPr>
            <a:r>
              <a:rPr lang="en-IN" b="0" i="0" u="none" strike="noStrike" dirty="0">
                <a:solidFill>
                  <a:srgbClr val="000000"/>
                </a:solidFill>
                <a:effectLst/>
              </a:rPr>
              <a:t>What is a </a:t>
            </a:r>
            <a:r>
              <a:rPr lang="en-IN" b="1" i="0" u="none" strike="noStrike" dirty="0">
                <a:solidFill>
                  <a:srgbClr val="000000"/>
                </a:solidFill>
                <a:effectLst/>
              </a:rPr>
              <a:t>random variable</a:t>
            </a:r>
            <a:r>
              <a:rPr lang="en-IN" b="0" i="0" u="none" strike="noStrike" dirty="0">
                <a:solidFill>
                  <a:srgbClr val="000000"/>
                </a:solidFill>
                <a:effectLst/>
              </a:rPr>
              <a:t>?</a:t>
            </a:r>
          </a:p>
          <a:p>
            <a:pPr algn="l">
              <a:buFont typeface="+mj-lt"/>
              <a:buAutoNum type="arabicPeriod"/>
            </a:pPr>
            <a:r>
              <a:rPr lang="en-IN" b="0" i="0" u="none" strike="noStrike" dirty="0">
                <a:solidFill>
                  <a:srgbClr val="000000"/>
                </a:solidFill>
                <a:effectLst/>
              </a:rPr>
              <a:t>How do we categorize them? (e.g., discrete vs. continuous)</a:t>
            </a:r>
          </a:p>
          <a:p>
            <a:pPr algn="l">
              <a:buFont typeface="+mj-lt"/>
              <a:buAutoNum type="arabicPeriod"/>
            </a:pPr>
            <a:r>
              <a:rPr lang="en-IN" b="0" i="0" u="none" strike="noStrike" dirty="0">
                <a:solidFill>
                  <a:srgbClr val="000000"/>
                </a:solidFill>
                <a:effectLst/>
              </a:rPr>
              <a:t>How do we describe their </a:t>
            </a:r>
            <a:r>
              <a:rPr lang="en-IN" b="0" i="0" u="none" strike="noStrike" dirty="0" err="1">
                <a:solidFill>
                  <a:srgbClr val="000000"/>
                </a:solidFill>
                <a:effectLst/>
              </a:rPr>
              <a:t>behavior</a:t>
            </a:r>
            <a:r>
              <a:rPr lang="en-IN" b="0" i="0" u="none" strike="noStrike" dirty="0">
                <a:solidFill>
                  <a:srgbClr val="000000"/>
                </a:solidFill>
                <a:effectLst/>
              </a:rPr>
              <a:t>? (e.g., a </a:t>
            </a:r>
            <a:r>
              <a:rPr lang="en-IN" b="1" i="0" u="none" strike="noStrike" dirty="0">
                <a:solidFill>
                  <a:srgbClr val="000000"/>
                </a:solidFill>
                <a:effectLst/>
              </a:rPr>
              <a:t>probability distribution</a:t>
            </a:r>
            <a:r>
              <a:rPr lang="en-IN" b="0" i="0" u="none" strike="noStrike" dirty="0">
                <a:solidFill>
                  <a:srgbClr val="000000"/>
                </a:solidFill>
                <a:effectLst/>
              </a:rPr>
              <a:t>)</a:t>
            </a:r>
          </a:p>
          <a:p>
            <a:pPr marL="0" indent="0">
              <a:buNone/>
            </a:pPr>
            <a:endParaRPr lang="en-US" dirty="0"/>
          </a:p>
        </p:txBody>
      </p:sp>
    </p:spTree>
    <p:extLst>
      <p:ext uri="{BB962C8B-B14F-4D97-AF65-F5344CB8AC3E}">
        <p14:creationId xmlns:p14="http://schemas.microsoft.com/office/powerpoint/2010/main" val="41832221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C9485-2982-391E-8F12-FCCA8F8BC5B0}"/>
              </a:ext>
            </a:extLst>
          </p:cNvPr>
          <p:cNvSpPr>
            <a:spLocks noGrp="1"/>
          </p:cNvSpPr>
          <p:nvPr>
            <p:ph type="title"/>
          </p:nvPr>
        </p:nvSpPr>
        <p:spPr/>
        <p:txBody>
          <a:bodyPr/>
          <a:lstStyle/>
          <a:p>
            <a:r>
              <a:rPr lang="en-IN" b="1" i="0" u="none" strike="noStrike" dirty="0">
                <a:solidFill>
                  <a:srgbClr val="000000"/>
                </a:solidFill>
                <a:effectLst/>
              </a:rPr>
              <a:t>What Is a Random Variable?</a:t>
            </a:r>
            <a:br>
              <a:rPr lang="en-IN" b="1" i="0" u="none" strike="noStrike" dirty="0">
                <a:solidFill>
                  <a:srgbClr val="000000"/>
                </a:solidFill>
                <a:effectLst/>
              </a:rPr>
            </a:br>
            <a:endParaRPr lang="en-US" dirty="0"/>
          </a:p>
        </p:txBody>
      </p:sp>
      <p:sp>
        <p:nvSpPr>
          <p:cNvPr id="3" name="Content Placeholder 2">
            <a:extLst>
              <a:ext uri="{FF2B5EF4-FFF2-40B4-BE49-F238E27FC236}">
                <a16:creationId xmlns:a16="http://schemas.microsoft.com/office/drawing/2014/main" id="{9A6E4933-FEA9-30B0-28D6-E4A0AA2D5EA7}"/>
              </a:ext>
            </a:extLst>
          </p:cNvPr>
          <p:cNvSpPr>
            <a:spLocks noGrp="1"/>
          </p:cNvSpPr>
          <p:nvPr>
            <p:ph idx="1"/>
          </p:nvPr>
        </p:nvSpPr>
        <p:spPr/>
        <p:txBody>
          <a:bodyPr>
            <a:normAutofit fontScale="92500" lnSpcReduction="10000"/>
          </a:bodyPr>
          <a:lstStyle/>
          <a:p>
            <a:pPr algn="l"/>
            <a:r>
              <a:rPr lang="en-IN" b="0" i="0" u="none" strike="noStrike" dirty="0">
                <a:solidFill>
                  <a:srgbClr val="000000"/>
                </a:solidFill>
                <a:effectLst/>
              </a:rPr>
              <a:t>A </a:t>
            </a:r>
            <a:r>
              <a:rPr lang="en-IN" b="1" i="0" u="none" strike="noStrike" dirty="0">
                <a:solidFill>
                  <a:srgbClr val="000000"/>
                </a:solidFill>
                <a:effectLst/>
              </a:rPr>
              <a:t>random variable</a:t>
            </a:r>
            <a:r>
              <a:rPr lang="en-IN" b="0" i="0" u="none" strike="noStrike" dirty="0">
                <a:solidFill>
                  <a:srgbClr val="000000"/>
                </a:solidFill>
                <a:effectLst/>
              </a:rPr>
              <a:t> is a function that assigns a numerical value to each outcome of a random experiment. 🔢 It's a way to turn non-numerical outcomes (like "heads" or "tails") into numbers that we can work with mathematically.</a:t>
            </a:r>
          </a:p>
          <a:p>
            <a:pPr algn="l">
              <a:buFont typeface="Arial" panose="020B0604020202020204" pitchFamily="34" charset="0"/>
              <a:buChar char="•"/>
            </a:pPr>
            <a:r>
              <a:rPr lang="en-IN" b="1" i="0" u="none" strike="noStrike" dirty="0">
                <a:solidFill>
                  <a:srgbClr val="000000"/>
                </a:solidFill>
                <a:effectLst/>
              </a:rPr>
              <a:t>Example:</a:t>
            </a:r>
            <a:r>
              <a:rPr lang="en-IN" b="0" i="0" u="none" strike="noStrike" dirty="0">
                <a:solidFill>
                  <a:srgbClr val="000000"/>
                </a:solidFill>
                <a:effectLst/>
              </a:rPr>
              <a:t> In the experiment of tossing a coin three times, the sample space is S=HHH,HHT,HTH,THH,HTT,THT,TTH,TTT. If we define the random variable X as the </a:t>
            </a:r>
            <a:r>
              <a:rPr lang="en-IN" b="0" i="0" u="none" strike="noStrike" dirty="0">
                <a:solidFill>
                  <a:srgbClr val="FF0000"/>
                </a:solidFill>
                <a:effectLst/>
              </a:rPr>
              <a:t>"number of heads" </a:t>
            </a:r>
            <a:r>
              <a:rPr lang="en-IN" b="0" i="0" u="none" strike="noStrike" dirty="0">
                <a:solidFill>
                  <a:srgbClr val="000000"/>
                </a:solidFill>
                <a:effectLst/>
              </a:rPr>
              <a:t>in the three tosses, then X assigns a number to each outcome:</a:t>
            </a:r>
          </a:p>
          <a:p>
            <a:pPr marL="742950" lvl="1" indent="-285750" algn="l">
              <a:buFont typeface="Arial" panose="020B0604020202020204" pitchFamily="34" charset="0"/>
              <a:buChar char="•"/>
            </a:pPr>
            <a:r>
              <a:rPr lang="en-IN" b="0" i="0" u="none" strike="noStrike" dirty="0">
                <a:solidFill>
                  <a:srgbClr val="000000"/>
                </a:solidFill>
                <a:effectLst/>
              </a:rPr>
              <a:t>X(TTT)=0</a:t>
            </a:r>
          </a:p>
          <a:p>
            <a:pPr marL="742950" lvl="1" indent="-285750" algn="l">
              <a:buFont typeface="Arial" panose="020B0604020202020204" pitchFamily="34" charset="0"/>
              <a:buChar char="•"/>
            </a:pPr>
            <a:r>
              <a:rPr lang="en-IN" b="0" i="0" u="none" strike="noStrike" dirty="0">
                <a:solidFill>
                  <a:srgbClr val="000000"/>
                </a:solidFill>
                <a:effectLst/>
              </a:rPr>
              <a:t>X(HTT)=X(THT)=X(TTH)=1</a:t>
            </a:r>
          </a:p>
          <a:p>
            <a:pPr marL="742950" lvl="1" indent="-285750" algn="l">
              <a:buFont typeface="Arial" panose="020B0604020202020204" pitchFamily="34" charset="0"/>
              <a:buChar char="•"/>
            </a:pPr>
            <a:r>
              <a:rPr lang="en-IN" b="0" i="0" u="none" strike="noStrike" dirty="0">
                <a:solidFill>
                  <a:srgbClr val="000000"/>
                </a:solidFill>
                <a:effectLst/>
              </a:rPr>
              <a:t>X(HHT)=X(HTH)=X(THH)=2</a:t>
            </a:r>
          </a:p>
          <a:p>
            <a:pPr marL="742950" lvl="1" indent="-285750" algn="l">
              <a:buFont typeface="Arial" panose="020B0604020202020204" pitchFamily="34" charset="0"/>
              <a:buChar char="•"/>
            </a:pPr>
            <a:r>
              <a:rPr lang="en-IN" b="0" i="0" u="none" strike="noStrike" dirty="0">
                <a:solidFill>
                  <a:srgbClr val="000000"/>
                </a:solidFill>
                <a:effectLst/>
              </a:rPr>
              <a:t>X(HHH)=3</a:t>
            </a:r>
          </a:p>
          <a:p>
            <a:pPr marL="0" indent="0">
              <a:buNone/>
            </a:pPr>
            <a:endParaRPr lang="en-US" dirty="0"/>
          </a:p>
        </p:txBody>
      </p:sp>
    </p:spTree>
    <p:extLst>
      <p:ext uri="{BB962C8B-B14F-4D97-AF65-F5344CB8AC3E}">
        <p14:creationId xmlns:p14="http://schemas.microsoft.com/office/powerpoint/2010/main" val="40800363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831AE-F9EE-7B4A-C97B-9E59F60FF038}"/>
              </a:ext>
            </a:extLst>
          </p:cNvPr>
          <p:cNvSpPr>
            <a:spLocks noGrp="1"/>
          </p:cNvSpPr>
          <p:nvPr>
            <p:ph type="title"/>
          </p:nvPr>
        </p:nvSpPr>
        <p:spPr/>
        <p:txBody>
          <a:bodyPr/>
          <a:lstStyle/>
          <a:p>
            <a:r>
              <a:rPr lang="en-IN" b="1" i="0" u="none" strike="noStrike" dirty="0">
                <a:solidFill>
                  <a:srgbClr val="000000"/>
                </a:solidFill>
                <a:effectLst/>
              </a:rPr>
              <a:t>Discrete Random Variables</a:t>
            </a:r>
            <a:br>
              <a:rPr lang="en-IN" b="1" i="0" u="none" strike="noStrike" dirty="0">
                <a:solidFill>
                  <a:srgbClr val="000000"/>
                </a:solidFill>
                <a:effectLst/>
              </a:rPr>
            </a:br>
            <a:endParaRPr lang="en-US" dirty="0"/>
          </a:p>
        </p:txBody>
      </p:sp>
      <p:sp>
        <p:nvSpPr>
          <p:cNvPr id="3" name="Content Placeholder 2">
            <a:extLst>
              <a:ext uri="{FF2B5EF4-FFF2-40B4-BE49-F238E27FC236}">
                <a16:creationId xmlns:a16="http://schemas.microsoft.com/office/drawing/2014/main" id="{B4F9D71D-56FE-CAA9-7874-9ECAEA29B9B9}"/>
              </a:ext>
            </a:extLst>
          </p:cNvPr>
          <p:cNvSpPr>
            <a:spLocks noGrp="1"/>
          </p:cNvSpPr>
          <p:nvPr>
            <p:ph idx="1"/>
          </p:nvPr>
        </p:nvSpPr>
        <p:spPr/>
        <p:txBody>
          <a:bodyPr>
            <a:normAutofit/>
          </a:bodyPr>
          <a:lstStyle/>
          <a:p>
            <a:pPr algn="l"/>
            <a:r>
              <a:rPr lang="en-IN" b="0" i="0" u="none" strike="noStrike" dirty="0">
                <a:solidFill>
                  <a:srgbClr val="000000"/>
                </a:solidFill>
                <a:effectLst/>
              </a:rPr>
              <a:t>Random variables are classified into two main types based on the set of values they can assume.</a:t>
            </a:r>
          </a:p>
          <a:p>
            <a:pPr algn="l">
              <a:buFont typeface="Arial" panose="020B0604020202020204" pitchFamily="34" charset="0"/>
              <a:buChar char="•"/>
            </a:pPr>
            <a:r>
              <a:rPr lang="en-IN" b="1" i="0" u="none" strike="noStrike" dirty="0">
                <a:solidFill>
                  <a:srgbClr val="000000"/>
                </a:solidFill>
                <a:effectLst/>
              </a:rPr>
              <a:t>Discrete Random Variable:</a:t>
            </a:r>
            <a:r>
              <a:rPr lang="en-IN" b="0" i="0" u="none" strike="noStrike" dirty="0">
                <a:solidFill>
                  <a:srgbClr val="000000"/>
                </a:solidFill>
                <a:effectLst/>
              </a:rPr>
              <a:t> A variable that can take on a finite or countably infinite number of distinct </a:t>
            </a:r>
            <a:r>
              <a:rPr lang="en-IN" b="0" i="0" u="none" strike="noStrike" dirty="0" err="1">
                <a:solidFill>
                  <a:srgbClr val="000000"/>
                </a:solidFill>
                <a:effectLst/>
              </a:rPr>
              <a:t>values.These</a:t>
            </a:r>
            <a:r>
              <a:rPr lang="en-IN" b="0" i="0" u="none" strike="noStrike" dirty="0">
                <a:solidFill>
                  <a:srgbClr val="000000"/>
                </a:solidFill>
                <a:effectLst/>
              </a:rPr>
              <a:t> variables typically represent </a:t>
            </a:r>
            <a:r>
              <a:rPr lang="en-IN" b="1" i="0" u="none" strike="noStrike" dirty="0">
                <a:solidFill>
                  <a:srgbClr val="000000"/>
                </a:solidFill>
                <a:effectLst/>
              </a:rPr>
              <a:t>counts</a:t>
            </a:r>
            <a:r>
              <a:rPr lang="en-IN" b="0" i="0" u="none" strike="noStrike" dirty="0">
                <a:solidFill>
                  <a:srgbClr val="000000"/>
                </a:solidFill>
                <a:effectLst/>
              </a:rPr>
              <a:t>. There are clear gaps between the possible values.</a:t>
            </a:r>
          </a:p>
          <a:p>
            <a:pPr marL="742950" lvl="1" indent="-285750" algn="l">
              <a:buFont typeface="Arial" panose="020B0604020202020204" pitchFamily="34" charset="0"/>
              <a:buChar char="•"/>
            </a:pPr>
            <a:r>
              <a:rPr lang="en-IN" b="1" i="0" u="none" strike="noStrike" dirty="0">
                <a:solidFill>
                  <a:srgbClr val="000000"/>
                </a:solidFill>
                <a:effectLst/>
              </a:rPr>
              <a:t>Example:</a:t>
            </a:r>
            <a:r>
              <a:rPr lang="en-IN" b="0" i="0" u="none" strike="noStrike" dirty="0">
                <a:solidFill>
                  <a:srgbClr val="000000"/>
                </a:solidFill>
                <a:effectLst/>
              </a:rPr>
              <a:t> The number of children in a family (you can't have 2.5 children).</a:t>
            </a:r>
          </a:p>
          <a:p>
            <a:pPr marL="742950" lvl="1" indent="-285750" algn="l">
              <a:buFont typeface="Arial" panose="020B0604020202020204" pitchFamily="34" charset="0"/>
              <a:buChar char="•"/>
            </a:pPr>
            <a:r>
              <a:rPr lang="en-IN" b="1" i="0" u="none" strike="noStrike" dirty="0">
                <a:solidFill>
                  <a:srgbClr val="000000"/>
                </a:solidFill>
                <a:effectLst/>
              </a:rPr>
              <a:t>Example:</a:t>
            </a:r>
            <a:r>
              <a:rPr lang="en-IN" b="0" i="0" u="none" strike="noStrike" dirty="0">
                <a:solidFill>
                  <a:srgbClr val="000000"/>
                </a:solidFill>
                <a:effectLst/>
              </a:rPr>
              <a:t> The number of defective items in a batch.</a:t>
            </a:r>
          </a:p>
          <a:p>
            <a:pPr marL="742950" lvl="1" indent="-285750" algn="l">
              <a:buFont typeface="Arial" panose="020B0604020202020204" pitchFamily="34" charset="0"/>
              <a:buChar char="•"/>
            </a:pPr>
            <a:r>
              <a:rPr lang="en-IN" b="1" i="0" u="none" strike="noStrike" dirty="0">
                <a:solidFill>
                  <a:srgbClr val="000000"/>
                </a:solidFill>
                <a:effectLst/>
              </a:rPr>
              <a:t>Example:</a:t>
            </a:r>
            <a:r>
              <a:rPr lang="en-IN" b="0" i="0" u="none" strike="noStrike" dirty="0">
                <a:solidFill>
                  <a:srgbClr val="000000"/>
                </a:solidFill>
                <a:effectLst/>
              </a:rPr>
              <a:t> The result of rolling a die (1,2,3,4,5,6).</a:t>
            </a:r>
          </a:p>
          <a:p>
            <a:pPr marL="0" indent="0">
              <a:buNone/>
            </a:pPr>
            <a:endParaRPr lang="en-US" dirty="0"/>
          </a:p>
        </p:txBody>
      </p:sp>
    </p:spTree>
    <p:extLst>
      <p:ext uri="{BB962C8B-B14F-4D97-AF65-F5344CB8AC3E}">
        <p14:creationId xmlns:p14="http://schemas.microsoft.com/office/powerpoint/2010/main" val="14783952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C7B22-E33D-9261-EA48-7A49F1C59423}"/>
              </a:ext>
            </a:extLst>
          </p:cNvPr>
          <p:cNvSpPr>
            <a:spLocks noGrp="1"/>
          </p:cNvSpPr>
          <p:nvPr>
            <p:ph type="title"/>
          </p:nvPr>
        </p:nvSpPr>
        <p:spPr/>
        <p:txBody>
          <a:bodyPr/>
          <a:lstStyle/>
          <a:p>
            <a:r>
              <a:rPr lang="en-IN" b="1" i="0" u="none" strike="noStrike" dirty="0">
                <a:solidFill>
                  <a:srgbClr val="000000"/>
                </a:solidFill>
                <a:effectLst/>
              </a:rPr>
              <a:t>Continuous Random Variable:</a:t>
            </a:r>
            <a:r>
              <a:rPr lang="en-IN" b="0" i="0" u="none" strike="noStrike" dirty="0">
                <a:solidFill>
                  <a:srgbClr val="000000"/>
                </a:solidFill>
                <a:effectLst/>
              </a:rPr>
              <a:t> </a:t>
            </a:r>
            <a:endParaRPr lang="en-US" dirty="0"/>
          </a:p>
        </p:txBody>
      </p:sp>
      <p:sp>
        <p:nvSpPr>
          <p:cNvPr id="3" name="Content Placeholder 2">
            <a:extLst>
              <a:ext uri="{FF2B5EF4-FFF2-40B4-BE49-F238E27FC236}">
                <a16:creationId xmlns:a16="http://schemas.microsoft.com/office/drawing/2014/main" id="{F2C89D87-930B-9FFF-2EE9-E1C1D6D2C65D}"/>
              </a:ext>
            </a:extLst>
          </p:cNvPr>
          <p:cNvSpPr>
            <a:spLocks noGrp="1"/>
          </p:cNvSpPr>
          <p:nvPr>
            <p:ph idx="1"/>
          </p:nvPr>
        </p:nvSpPr>
        <p:spPr>
          <a:xfrm>
            <a:off x="838200" y="1825625"/>
            <a:ext cx="10515600" cy="1106261"/>
          </a:xfrm>
        </p:spPr>
        <p:txBody>
          <a:bodyPr>
            <a:normAutofit fontScale="92500" lnSpcReduction="10000"/>
          </a:bodyPr>
          <a:lstStyle/>
          <a:p>
            <a:pPr marL="0" indent="0">
              <a:buNone/>
            </a:pPr>
            <a:r>
              <a:rPr lang="en-IN" b="0" i="0" u="none" strike="noStrike" dirty="0">
                <a:solidFill>
                  <a:srgbClr val="000000"/>
                </a:solidFill>
                <a:effectLst/>
              </a:rPr>
              <a:t>A variable that can take on any value within a given range. These variables usually represent </a:t>
            </a:r>
            <a:r>
              <a:rPr lang="en-IN" b="1" i="0" u="none" strike="noStrike" dirty="0">
                <a:solidFill>
                  <a:srgbClr val="000000"/>
                </a:solidFill>
                <a:effectLst/>
              </a:rPr>
              <a:t>measurements</a:t>
            </a:r>
            <a:r>
              <a:rPr lang="en-IN" b="0" i="0" u="none" strike="noStrike" dirty="0">
                <a:solidFill>
                  <a:srgbClr val="000000"/>
                </a:solidFill>
                <a:effectLst/>
              </a:rPr>
              <a:t>. The possible values are infinite and uncountable.</a:t>
            </a:r>
          </a:p>
          <a:p>
            <a:pPr marL="0" indent="0">
              <a:buNone/>
            </a:pPr>
            <a:endParaRPr lang="en-US" dirty="0"/>
          </a:p>
        </p:txBody>
      </p:sp>
      <p:pic>
        <p:nvPicPr>
          <p:cNvPr id="1028" name="Picture 4" descr="Image of a bell curve">
            <a:extLst>
              <a:ext uri="{FF2B5EF4-FFF2-40B4-BE49-F238E27FC236}">
                <a16:creationId xmlns:a16="http://schemas.microsoft.com/office/drawing/2014/main" id="{692D3D7D-4037-9056-F3AE-637C5517FB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8744" y="3080655"/>
            <a:ext cx="6981370" cy="31827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61099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A6099-412F-CCB3-6F33-C9E750546554}"/>
              </a:ext>
            </a:extLst>
          </p:cNvPr>
          <p:cNvSpPr>
            <a:spLocks noGrp="1"/>
          </p:cNvSpPr>
          <p:nvPr>
            <p:ph type="title"/>
          </p:nvPr>
        </p:nvSpPr>
        <p:spPr/>
        <p:txBody>
          <a:bodyPr/>
          <a:lstStyle/>
          <a:p>
            <a:r>
              <a:rPr lang="en-IN" b="1" i="0" u="none" strike="noStrike" dirty="0">
                <a:solidFill>
                  <a:srgbClr val="000000"/>
                </a:solidFill>
                <a:effectLst/>
              </a:rPr>
              <a:t>What is a Probability Distribution?</a:t>
            </a:r>
            <a:br>
              <a:rPr lang="en-IN" b="1" i="0" u="none" strike="noStrike" dirty="0">
                <a:solidFill>
                  <a:srgbClr val="000000"/>
                </a:solidFill>
                <a:effectLst/>
              </a:rPr>
            </a:br>
            <a:endParaRPr lang="en-US" dirty="0"/>
          </a:p>
        </p:txBody>
      </p:sp>
      <p:sp>
        <p:nvSpPr>
          <p:cNvPr id="3" name="Content Placeholder 2">
            <a:extLst>
              <a:ext uri="{FF2B5EF4-FFF2-40B4-BE49-F238E27FC236}">
                <a16:creationId xmlns:a16="http://schemas.microsoft.com/office/drawing/2014/main" id="{1FB8AF26-DE39-B07F-2047-847C78A897D3}"/>
              </a:ext>
            </a:extLst>
          </p:cNvPr>
          <p:cNvSpPr>
            <a:spLocks noGrp="1"/>
          </p:cNvSpPr>
          <p:nvPr>
            <p:ph idx="1"/>
          </p:nvPr>
        </p:nvSpPr>
        <p:spPr>
          <a:xfrm>
            <a:off x="939800" y="1253330"/>
            <a:ext cx="10515600" cy="5604669"/>
          </a:xfrm>
        </p:spPr>
        <p:txBody>
          <a:bodyPr>
            <a:normAutofit/>
          </a:bodyPr>
          <a:lstStyle/>
          <a:p>
            <a:pPr marL="0" indent="0" algn="l">
              <a:buNone/>
            </a:pPr>
            <a:r>
              <a:rPr lang="en-IN" b="0" i="0" u="none" strike="noStrike" dirty="0">
                <a:solidFill>
                  <a:srgbClr val="000000"/>
                </a:solidFill>
                <a:effectLst/>
              </a:rPr>
              <a:t>	A </a:t>
            </a:r>
            <a:r>
              <a:rPr lang="en-IN" b="1" i="0" u="none" strike="noStrike" dirty="0">
                <a:solidFill>
                  <a:srgbClr val="000000"/>
                </a:solidFill>
                <a:effectLst/>
              </a:rPr>
              <a:t>probability distribution</a:t>
            </a:r>
            <a:r>
              <a:rPr lang="en-IN" b="0" i="0" u="none" strike="noStrike" dirty="0">
                <a:solidFill>
                  <a:srgbClr val="000000"/>
                </a:solidFill>
                <a:effectLst/>
              </a:rPr>
              <a:t> is a function that describes the probability of a random variable taking on each of its possible values. It's the "rule" that tells you how likely different outcomes are.</a:t>
            </a:r>
          </a:p>
          <a:p>
            <a:pPr marL="0" indent="0" algn="l">
              <a:buNone/>
            </a:pPr>
            <a:r>
              <a:rPr lang="en-IN" b="1" i="1" u="sng" strike="noStrike" dirty="0">
                <a:solidFill>
                  <a:srgbClr val="00B050"/>
                </a:solidFill>
                <a:effectLst/>
              </a:rPr>
              <a:t>For discrete random variables</a:t>
            </a:r>
            <a:r>
              <a:rPr lang="en-IN" dirty="0">
                <a:solidFill>
                  <a:srgbClr val="000000"/>
                </a:solidFill>
              </a:rPr>
              <a:t> -- </a:t>
            </a:r>
            <a:r>
              <a:rPr lang="en-IN" b="0" i="0" u="none" strike="noStrike" dirty="0">
                <a:solidFill>
                  <a:srgbClr val="000000"/>
                </a:solidFill>
                <a:effectLst/>
              </a:rPr>
              <a:t>the probability distribution is a </a:t>
            </a:r>
            <a:r>
              <a:rPr lang="en-IN" b="1" i="0" u="none" strike="noStrike" dirty="0">
                <a:solidFill>
                  <a:srgbClr val="000000"/>
                </a:solidFill>
                <a:effectLst/>
              </a:rPr>
              <a:t>Probability Mass Function (PMF)</a:t>
            </a:r>
            <a:r>
              <a:rPr lang="en-IN" b="0" i="0" u="none" strike="noStrike" dirty="0">
                <a:solidFill>
                  <a:srgbClr val="000000"/>
                </a:solidFill>
                <a:effectLst/>
              </a:rPr>
              <a:t>. It's a list or table that assigns a probability to each value of the random variable. The sum of all probabilities must be 1.</a:t>
            </a:r>
          </a:p>
          <a:p>
            <a:pPr marL="0" indent="0">
              <a:buNone/>
            </a:pPr>
            <a:r>
              <a:rPr lang="en-IN" b="1" i="0" u="sng" strike="noStrike" dirty="0">
                <a:solidFill>
                  <a:srgbClr val="00B050"/>
                </a:solidFill>
                <a:effectLst/>
              </a:rPr>
              <a:t>For continuous random variables</a:t>
            </a:r>
            <a:r>
              <a:rPr lang="en-IN" dirty="0">
                <a:solidFill>
                  <a:srgbClr val="000000"/>
                </a:solidFill>
              </a:rPr>
              <a:t> --</a:t>
            </a:r>
            <a:r>
              <a:rPr lang="en-IN" b="0" i="0" u="none" strike="noStrike" dirty="0">
                <a:solidFill>
                  <a:srgbClr val="000000"/>
                </a:solidFill>
                <a:effectLst/>
              </a:rPr>
              <a:t> the probability distribution is a </a:t>
            </a:r>
            <a:r>
              <a:rPr lang="en-IN" b="1" i="0" u="none" strike="noStrike" dirty="0">
                <a:solidFill>
                  <a:srgbClr val="000000"/>
                </a:solidFill>
                <a:effectLst/>
              </a:rPr>
              <a:t>Probability Density Function (PDF)</a:t>
            </a:r>
            <a:r>
              <a:rPr lang="en-IN" b="0" i="0" u="none" strike="noStrike" dirty="0">
                <a:solidFill>
                  <a:srgbClr val="000000"/>
                </a:solidFill>
                <a:effectLst/>
              </a:rPr>
              <a:t>.</a:t>
            </a:r>
            <a:r>
              <a:rPr lang="en-IN" b="0" i="0" u="none" strike="noStrike" dirty="0">
                <a:solidFill>
                  <a:srgbClr val="000000"/>
                </a:solidFill>
                <a:effectLst/>
                <a:latin typeface="-webkit-standard"/>
              </a:rPr>
              <a:t> </a:t>
            </a:r>
            <a:r>
              <a:rPr lang="en-IN" b="0" i="0" u="none" strike="noStrike" dirty="0">
                <a:solidFill>
                  <a:srgbClr val="000000"/>
                </a:solidFill>
                <a:effectLst/>
              </a:rPr>
              <a:t>Since the probability of any single value is zero, the PDF describes the probability of the variable falling within a certain range.</a:t>
            </a:r>
            <a:r>
              <a:rPr lang="en-IN" b="0" i="0" u="none" strike="noStrike" dirty="0">
                <a:solidFill>
                  <a:srgbClr val="000000"/>
                </a:solidFill>
                <a:effectLst/>
                <a:latin typeface="-webkit-standard"/>
              </a:rPr>
              <a:t> The total area under the PDF curve is always 1.</a:t>
            </a:r>
            <a:endParaRPr lang="en-IN" dirty="0"/>
          </a:p>
          <a:p>
            <a:br>
              <a:rPr lang="en-IN" dirty="0"/>
            </a:br>
            <a:endParaRPr lang="en-US" dirty="0"/>
          </a:p>
        </p:txBody>
      </p:sp>
    </p:spTree>
    <p:extLst>
      <p:ext uri="{BB962C8B-B14F-4D97-AF65-F5344CB8AC3E}">
        <p14:creationId xmlns:p14="http://schemas.microsoft.com/office/powerpoint/2010/main" val="17695529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8A54E-477C-C040-1165-BE1C6E14CB0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C75BE76-4B0F-3F96-5263-92AC8BA5EB6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28159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F1A29-6C8E-66CB-F12F-A2FAA18A751B}"/>
              </a:ext>
            </a:extLst>
          </p:cNvPr>
          <p:cNvSpPr>
            <a:spLocks noGrp="1"/>
          </p:cNvSpPr>
          <p:nvPr>
            <p:ph type="title"/>
          </p:nvPr>
        </p:nvSpPr>
        <p:spPr/>
        <p:txBody>
          <a:bodyPr/>
          <a:lstStyle/>
          <a:p>
            <a:r>
              <a:rPr lang="en-IN" b="1" i="0" u="none" strike="noStrike" dirty="0">
                <a:solidFill>
                  <a:srgbClr val="7030A0"/>
                </a:solidFill>
                <a:effectLst/>
              </a:rPr>
              <a:t>Probability Generating Function (PGF)</a:t>
            </a:r>
            <a:br>
              <a:rPr lang="en-IN" b="1" i="0" u="none" strike="noStrike" dirty="0">
                <a:solidFill>
                  <a:srgbClr val="7030A0"/>
                </a:solidFill>
                <a:effectLst/>
              </a:rPr>
            </a:br>
            <a:endParaRPr lang="en-US" dirty="0">
              <a:solidFill>
                <a:srgbClr val="7030A0"/>
              </a:solidFill>
            </a:endParaRPr>
          </a:p>
        </p:txBody>
      </p:sp>
      <p:sp>
        <p:nvSpPr>
          <p:cNvPr id="3" name="Content Placeholder 2">
            <a:extLst>
              <a:ext uri="{FF2B5EF4-FFF2-40B4-BE49-F238E27FC236}">
                <a16:creationId xmlns:a16="http://schemas.microsoft.com/office/drawing/2014/main" id="{AC851B9F-98F1-60C5-DD0A-A13B643F6755}"/>
              </a:ext>
            </a:extLst>
          </p:cNvPr>
          <p:cNvSpPr>
            <a:spLocks noGrp="1"/>
          </p:cNvSpPr>
          <p:nvPr>
            <p:ph idx="1"/>
          </p:nvPr>
        </p:nvSpPr>
        <p:spPr/>
        <p:txBody>
          <a:bodyPr/>
          <a:lstStyle/>
          <a:p>
            <a:pPr marL="0" indent="0" algn="l">
              <a:buNone/>
            </a:pPr>
            <a:endParaRPr lang="en-IN" b="1" i="0" u="none" strike="noStrike" dirty="0">
              <a:solidFill>
                <a:srgbClr val="000000"/>
              </a:solidFill>
              <a:effectLst/>
            </a:endParaRPr>
          </a:p>
          <a:p>
            <a:pPr marL="0" indent="0" algn="l">
              <a:buNone/>
            </a:pPr>
            <a:r>
              <a:rPr lang="en-IN" b="0" i="0" u="none" strike="noStrike" dirty="0">
                <a:solidFill>
                  <a:srgbClr val="000000"/>
                </a:solidFill>
                <a:effectLst/>
              </a:rPr>
              <a:t>	A </a:t>
            </a:r>
            <a:r>
              <a:rPr lang="en-IN" b="1" i="0" u="none" strike="noStrike" dirty="0">
                <a:solidFill>
                  <a:srgbClr val="00B050"/>
                </a:solidFill>
                <a:effectLst/>
              </a:rPr>
              <a:t>probability generating function</a:t>
            </a:r>
            <a:r>
              <a:rPr lang="en-IN" b="0" i="0" u="none" strike="noStrike" dirty="0">
                <a:solidFill>
                  <a:srgbClr val="000000"/>
                </a:solidFill>
                <a:effectLst/>
              </a:rPr>
              <a:t>, often denoted as </a:t>
            </a:r>
            <a:r>
              <a:rPr lang="en-IN" b="0" i="0" u="none" strike="noStrike" dirty="0">
                <a:solidFill>
                  <a:srgbClr val="FF0000"/>
                </a:solidFill>
                <a:effectLst/>
              </a:rPr>
              <a:t>G</a:t>
            </a:r>
            <a:r>
              <a:rPr lang="en-IN" b="0" i="0" u="none" strike="noStrike" baseline="-25000" dirty="0">
                <a:solidFill>
                  <a:srgbClr val="FF0000"/>
                </a:solidFill>
                <a:effectLst/>
              </a:rPr>
              <a:t>X</a:t>
            </a:r>
            <a:r>
              <a:rPr lang="en-IN" b="0" i="0" u="none" strike="noStrike" dirty="0">
                <a:solidFill>
                  <a:srgbClr val="FF0000"/>
                </a:solidFill>
                <a:effectLst/>
              </a:rPr>
              <a:t>​(t)</a:t>
            </a:r>
            <a:r>
              <a:rPr lang="en-IN" b="0" i="0" u="none" strike="noStrike" dirty="0">
                <a:solidFill>
                  <a:srgbClr val="000000"/>
                </a:solidFill>
                <a:effectLst/>
              </a:rPr>
              <a:t>, is a power series that encodes the probability mass function of a </a:t>
            </a:r>
            <a:r>
              <a:rPr lang="en-IN" b="1" i="0" u="none" strike="noStrike" dirty="0">
                <a:solidFill>
                  <a:srgbClr val="000000"/>
                </a:solidFill>
                <a:effectLst/>
              </a:rPr>
              <a:t>discrete random variable</a:t>
            </a:r>
            <a:r>
              <a:rPr lang="en-IN" b="0" i="0" u="none" strike="noStrike" dirty="0">
                <a:solidFill>
                  <a:srgbClr val="000000"/>
                </a:solidFill>
                <a:effectLst/>
              </a:rPr>
              <a:t> that takes on non-negative integer values. </a:t>
            </a:r>
          </a:p>
          <a:p>
            <a:pPr marL="0" indent="0" algn="l">
              <a:buNone/>
            </a:pPr>
            <a:r>
              <a:rPr lang="en-IN" b="0" i="0" u="none" strike="noStrike" dirty="0">
                <a:solidFill>
                  <a:srgbClr val="000000"/>
                </a:solidFill>
                <a:effectLst/>
              </a:rPr>
              <a:t> The PGF for a random variable X is defined as:</a:t>
            </a:r>
          </a:p>
          <a:p>
            <a:pPr marL="0" indent="0" algn="l">
              <a:buNone/>
            </a:pPr>
            <a:r>
              <a:rPr lang="en-IN" b="0" i="0" u="none" strike="noStrike" dirty="0">
                <a:solidFill>
                  <a:srgbClr val="000000"/>
                </a:solidFill>
                <a:effectLst/>
              </a:rPr>
              <a:t>		</a:t>
            </a:r>
            <a:r>
              <a:rPr lang="en-IN" b="0" i="0" u="none" strike="noStrike" dirty="0">
                <a:solidFill>
                  <a:srgbClr val="FF0000"/>
                </a:solidFill>
                <a:effectLst/>
              </a:rPr>
              <a:t>G</a:t>
            </a:r>
            <a:r>
              <a:rPr lang="en-IN" b="0" i="0" u="none" strike="noStrike" baseline="-25000" dirty="0">
                <a:solidFill>
                  <a:srgbClr val="FF0000"/>
                </a:solidFill>
                <a:effectLst/>
              </a:rPr>
              <a:t>X</a:t>
            </a:r>
            <a:r>
              <a:rPr lang="en-IN" b="0" i="0" u="none" strike="noStrike" dirty="0">
                <a:solidFill>
                  <a:srgbClr val="FF0000"/>
                </a:solidFill>
                <a:effectLst/>
              </a:rPr>
              <a:t>​(t)=E[</a:t>
            </a:r>
            <a:r>
              <a:rPr lang="en-IN" b="0" i="0" u="none" strike="noStrike" dirty="0" err="1">
                <a:solidFill>
                  <a:srgbClr val="FF0000"/>
                </a:solidFill>
                <a:effectLst/>
              </a:rPr>
              <a:t>t</a:t>
            </a:r>
            <a:r>
              <a:rPr lang="en-IN" b="0" i="0" u="none" strike="noStrike" baseline="30000" dirty="0" err="1">
                <a:solidFill>
                  <a:srgbClr val="FF0000"/>
                </a:solidFill>
                <a:effectLst/>
              </a:rPr>
              <a:t>X</a:t>
            </a:r>
            <a:r>
              <a:rPr lang="en-IN" b="0" i="0" u="none" strike="noStrike" dirty="0">
                <a:solidFill>
                  <a:srgbClr val="FF0000"/>
                </a:solidFill>
                <a:effectLst/>
              </a:rPr>
              <a:t>]=∑</a:t>
            </a:r>
            <a:r>
              <a:rPr lang="en-IN" b="0" i="0" u="none" strike="noStrike" baseline="-25000" dirty="0">
                <a:solidFill>
                  <a:srgbClr val="FF0000"/>
                </a:solidFill>
                <a:effectLst/>
              </a:rPr>
              <a:t>x=0</a:t>
            </a:r>
            <a:r>
              <a:rPr lang="en-IN" b="0" i="0" u="none" strike="noStrike" baseline="30000" dirty="0">
                <a:solidFill>
                  <a:srgbClr val="FF0000"/>
                </a:solidFill>
                <a:effectLst/>
              </a:rPr>
              <a:t>∞</a:t>
            </a:r>
            <a:r>
              <a:rPr lang="en-IN" b="0" i="0" u="none" strike="noStrike" dirty="0">
                <a:solidFill>
                  <a:srgbClr val="FF0000"/>
                </a:solidFill>
                <a:effectLst/>
              </a:rPr>
              <a:t>​P(X=x)</a:t>
            </a:r>
            <a:r>
              <a:rPr lang="en-IN" b="0" i="0" u="none" strike="noStrike" dirty="0" err="1">
                <a:solidFill>
                  <a:srgbClr val="FF0000"/>
                </a:solidFill>
                <a:effectLst/>
              </a:rPr>
              <a:t>t</a:t>
            </a:r>
            <a:r>
              <a:rPr lang="en-IN" b="0" i="0" u="none" strike="noStrike" baseline="30000" dirty="0" err="1">
                <a:solidFill>
                  <a:srgbClr val="FF0000"/>
                </a:solidFill>
                <a:effectLst/>
              </a:rPr>
              <a:t>x</a:t>
            </a:r>
            <a:endParaRPr lang="en-IN" b="0" i="0" u="none" strike="noStrike" baseline="30000" dirty="0">
              <a:solidFill>
                <a:srgbClr val="FF0000"/>
              </a:solidFill>
              <a:effectLst/>
            </a:endParaRPr>
          </a:p>
          <a:p>
            <a:pPr marL="0" indent="0" algn="l">
              <a:buNone/>
            </a:pPr>
            <a:r>
              <a:rPr lang="en-IN" b="0" i="0" u="none" strike="noStrike" dirty="0">
                <a:solidFill>
                  <a:srgbClr val="000000"/>
                </a:solidFill>
                <a:effectLst/>
              </a:rPr>
              <a:t>	The key idea is that the </a:t>
            </a:r>
            <a:r>
              <a:rPr lang="en-IN" b="1" i="0" u="none" strike="noStrike" dirty="0">
                <a:solidFill>
                  <a:srgbClr val="000000"/>
                </a:solidFill>
                <a:effectLst/>
              </a:rPr>
              <a:t>coefficients</a:t>
            </a:r>
            <a:r>
              <a:rPr lang="en-IN" b="0" i="0" u="none" strike="noStrike" dirty="0">
                <a:solidFill>
                  <a:srgbClr val="000000"/>
                </a:solidFill>
                <a:effectLst/>
              </a:rPr>
              <a:t> of the power series are the probabilities of the random variable taking on a specific value. For example, the coefficient of </a:t>
            </a:r>
            <a:r>
              <a:rPr lang="en-IN" b="0" i="0" u="none" strike="noStrike" dirty="0" err="1">
                <a:solidFill>
                  <a:srgbClr val="000000"/>
                </a:solidFill>
                <a:effectLst/>
              </a:rPr>
              <a:t>t</a:t>
            </a:r>
            <a:r>
              <a:rPr lang="en-IN" b="0" i="0" u="none" strike="noStrike" baseline="30000" dirty="0" err="1">
                <a:solidFill>
                  <a:srgbClr val="000000"/>
                </a:solidFill>
                <a:effectLst/>
              </a:rPr>
              <a:t>k</a:t>
            </a:r>
            <a:r>
              <a:rPr lang="en-IN" b="0" i="0" u="none" strike="noStrike" dirty="0">
                <a:solidFill>
                  <a:srgbClr val="000000"/>
                </a:solidFill>
                <a:effectLst/>
              </a:rPr>
              <a:t> in the series is </a:t>
            </a:r>
            <a:r>
              <a:rPr lang="en-IN" b="0" i="0" u="none" strike="noStrike" dirty="0">
                <a:solidFill>
                  <a:srgbClr val="FF0000"/>
                </a:solidFill>
                <a:effectLst/>
              </a:rPr>
              <a:t>P(X=k).</a:t>
            </a:r>
          </a:p>
          <a:p>
            <a:pPr marL="0" indent="0">
              <a:buNone/>
            </a:pPr>
            <a:endParaRPr lang="en-US" dirty="0"/>
          </a:p>
        </p:txBody>
      </p:sp>
    </p:spTree>
    <p:extLst>
      <p:ext uri="{BB962C8B-B14F-4D97-AF65-F5344CB8AC3E}">
        <p14:creationId xmlns:p14="http://schemas.microsoft.com/office/powerpoint/2010/main" val="376257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FF62A-AAF3-EDEF-14B0-D7C42B10B010}"/>
              </a:ext>
            </a:extLst>
          </p:cNvPr>
          <p:cNvSpPr>
            <a:spLocks noGrp="1"/>
          </p:cNvSpPr>
          <p:nvPr>
            <p:ph type="title"/>
          </p:nvPr>
        </p:nvSpPr>
        <p:spPr/>
        <p:txBody>
          <a:bodyPr/>
          <a:lstStyle/>
          <a:p>
            <a:pPr algn="ctr"/>
            <a:r>
              <a:rPr lang="en-IN" b="1" i="1" u="none" strike="noStrike" dirty="0">
                <a:solidFill>
                  <a:srgbClr val="00B050"/>
                </a:solidFill>
                <a:effectLst/>
              </a:rPr>
              <a:t>Utility of PGFs</a:t>
            </a:r>
            <a:endParaRPr lang="en-US" i="1" dirty="0">
              <a:solidFill>
                <a:srgbClr val="00B050"/>
              </a:solidFill>
            </a:endParaRPr>
          </a:p>
        </p:txBody>
      </p:sp>
      <p:sp>
        <p:nvSpPr>
          <p:cNvPr id="3" name="Content Placeholder 2">
            <a:extLst>
              <a:ext uri="{FF2B5EF4-FFF2-40B4-BE49-F238E27FC236}">
                <a16:creationId xmlns:a16="http://schemas.microsoft.com/office/drawing/2014/main" id="{09D71413-455A-0F0A-0797-D640DBA44626}"/>
              </a:ext>
            </a:extLst>
          </p:cNvPr>
          <p:cNvSpPr>
            <a:spLocks noGrp="1"/>
          </p:cNvSpPr>
          <p:nvPr>
            <p:ph idx="1"/>
          </p:nvPr>
        </p:nvSpPr>
        <p:spPr>
          <a:xfrm>
            <a:off x="838200" y="1609726"/>
            <a:ext cx="10515600" cy="5248274"/>
          </a:xfrm>
        </p:spPr>
        <p:txBody>
          <a:bodyPr>
            <a:normAutofit/>
          </a:bodyPr>
          <a:lstStyle/>
          <a:p>
            <a:pPr marL="0" indent="0" algn="l">
              <a:buNone/>
            </a:pPr>
            <a:endParaRPr lang="en-IN" b="1" i="0" u="none" strike="noStrike" dirty="0">
              <a:solidFill>
                <a:srgbClr val="000000"/>
              </a:solidFill>
              <a:effectLst/>
            </a:endParaRPr>
          </a:p>
          <a:p>
            <a:pPr algn="l">
              <a:buFont typeface="Arial" panose="020B0604020202020204" pitchFamily="34" charset="0"/>
              <a:buChar char="•"/>
            </a:pPr>
            <a:r>
              <a:rPr lang="en-IN" b="1" i="0" u="none" strike="noStrike" dirty="0">
                <a:solidFill>
                  <a:srgbClr val="FF0000"/>
                </a:solidFill>
                <a:effectLst/>
              </a:rPr>
              <a:t>Simplifying sums</a:t>
            </a:r>
            <a:r>
              <a:rPr lang="en-IN" b="0" i="0" u="none" strike="noStrike" dirty="0">
                <a:solidFill>
                  <a:srgbClr val="FF0000"/>
                </a:solidFill>
                <a:effectLst/>
              </a:rPr>
              <a:t>:</a:t>
            </a:r>
            <a:r>
              <a:rPr lang="en-IN" b="0" i="0" u="none" strike="noStrike" dirty="0">
                <a:solidFill>
                  <a:srgbClr val="000000"/>
                </a:solidFill>
                <a:effectLst/>
              </a:rPr>
              <a:t> The PGF of a sum of independent random variables is the product of their individual PGFs. This property, known as the convolution theorem, significantly simplifies finding the distribution of a sum of random variables.</a:t>
            </a:r>
          </a:p>
          <a:p>
            <a:pPr algn="l">
              <a:buFont typeface="Arial" panose="020B0604020202020204" pitchFamily="34" charset="0"/>
              <a:buChar char="•"/>
            </a:pPr>
            <a:r>
              <a:rPr lang="en-IN" b="1" i="0" u="none" strike="noStrike" dirty="0">
                <a:solidFill>
                  <a:srgbClr val="FF0000"/>
                </a:solidFill>
                <a:effectLst/>
              </a:rPr>
              <a:t>Finding moments</a:t>
            </a:r>
            <a:r>
              <a:rPr lang="en-IN" b="0" i="0" u="none" strike="noStrike" dirty="0">
                <a:solidFill>
                  <a:srgbClr val="FF0000"/>
                </a:solidFill>
                <a:effectLst/>
              </a:rPr>
              <a:t>: </a:t>
            </a:r>
            <a:r>
              <a:rPr lang="en-IN" b="0" i="0" u="none" strike="noStrike" dirty="0">
                <a:solidFill>
                  <a:srgbClr val="000000"/>
                </a:solidFill>
                <a:effectLst/>
              </a:rPr>
              <a:t>You can find the moments of a distribution, like the mean and variance, by differentiating the PGF. For example, the mean</a:t>
            </a:r>
            <a:r>
              <a:rPr lang="en-IN" b="0" i="0" u="none" strike="noStrike" dirty="0">
                <a:solidFill>
                  <a:srgbClr val="00B050"/>
                </a:solidFill>
                <a:effectLst/>
              </a:rPr>
              <a:t> E[X]</a:t>
            </a:r>
            <a:r>
              <a:rPr lang="en-IN" b="0" i="0" u="none" strike="noStrike" dirty="0">
                <a:solidFill>
                  <a:srgbClr val="000000"/>
                </a:solidFill>
                <a:effectLst/>
              </a:rPr>
              <a:t> is </a:t>
            </a:r>
            <a:r>
              <a:rPr lang="en-IN" b="0" i="0" u="none" strike="noStrike" dirty="0">
                <a:solidFill>
                  <a:srgbClr val="00B050"/>
                </a:solidFill>
                <a:effectLst/>
              </a:rPr>
              <a:t>G</a:t>
            </a:r>
            <a:r>
              <a:rPr lang="en-IN" b="0" i="0" u="none" strike="noStrike" baseline="-25000" dirty="0">
                <a:solidFill>
                  <a:srgbClr val="00B050"/>
                </a:solidFill>
                <a:effectLst/>
              </a:rPr>
              <a:t>X</a:t>
            </a:r>
            <a:r>
              <a:rPr lang="en-IN" b="0" i="0" u="none" strike="noStrike" dirty="0">
                <a:solidFill>
                  <a:srgbClr val="00B050"/>
                </a:solidFill>
                <a:effectLst/>
              </a:rPr>
              <a:t>′​(1)</a:t>
            </a:r>
            <a:r>
              <a:rPr lang="en-IN" b="0" i="0" u="none" strike="noStrike" dirty="0">
                <a:solidFill>
                  <a:srgbClr val="000000"/>
                </a:solidFill>
                <a:effectLst/>
              </a:rPr>
              <a:t> and the variance </a:t>
            </a:r>
            <a:r>
              <a:rPr lang="en-IN" b="0" i="0" u="none" strike="noStrike" dirty="0">
                <a:solidFill>
                  <a:srgbClr val="00B050"/>
                </a:solidFill>
                <a:effectLst/>
              </a:rPr>
              <a:t>Var(X) </a:t>
            </a:r>
            <a:r>
              <a:rPr lang="en-IN" b="0" i="0" u="none" strike="noStrike" dirty="0">
                <a:solidFill>
                  <a:srgbClr val="000000"/>
                </a:solidFill>
                <a:effectLst/>
              </a:rPr>
              <a:t>can be calculated from the first and second derivatives evaluated at t=1.</a:t>
            </a:r>
          </a:p>
          <a:p>
            <a:pPr algn="l">
              <a:buFont typeface="Arial" panose="020B0604020202020204" pitchFamily="34" charset="0"/>
              <a:buChar char="•"/>
            </a:pPr>
            <a:r>
              <a:rPr lang="en-IN" b="1" i="0" u="none" strike="noStrike" dirty="0">
                <a:solidFill>
                  <a:srgbClr val="FF0000"/>
                </a:solidFill>
                <a:effectLst/>
              </a:rPr>
              <a:t>Proof of theorems</a:t>
            </a:r>
            <a:r>
              <a:rPr lang="en-IN" b="0" i="0" u="none" strike="noStrike" dirty="0">
                <a:solidFill>
                  <a:srgbClr val="FF0000"/>
                </a:solidFill>
                <a:effectLst/>
              </a:rPr>
              <a:t>: </a:t>
            </a:r>
            <a:r>
              <a:rPr lang="en-IN" b="0" i="0" u="none" strike="noStrike" dirty="0">
                <a:solidFill>
                  <a:srgbClr val="000000"/>
                </a:solidFill>
                <a:effectLst/>
              </a:rPr>
              <a:t>PGFs are used to prove results in probability, such as the Central Limit Theorem for certain distributions.</a:t>
            </a:r>
          </a:p>
          <a:p>
            <a:pPr marL="0" indent="0">
              <a:buNone/>
            </a:pPr>
            <a:endParaRPr lang="en-US" dirty="0"/>
          </a:p>
        </p:txBody>
      </p:sp>
    </p:spTree>
    <p:extLst>
      <p:ext uri="{BB962C8B-B14F-4D97-AF65-F5344CB8AC3E}">
        <p14:creationId xmlns:p14="http://schemas.microsoft.com/office/powerpoint/2010/main" val="2133654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287E5-2E7F-1B55-C66E-07BE91F438C4}"/>
              </a:ext>
            </a:extLst>
          </p:cNvPr>
          <p:cNvSpPr>
            <a:spLocks noGrp="1"/>
          </p:cNvSpPr>
          <p:nvPr>
            <p:ph type="title"/>
          </p:nvPr>
        </p:nvSpPr>
        <p:spPr/>
        <p:txBody>
          <a:bodyPr/>
          <a:lstStyle/>
          <a:p>
            <a:pPr algn="ctr"/>
            <a:r>
              <a:rPr lang="en-IN" b="1" i="1" u="none" strike="noStrike" dirty="0">
                <a:solidFill>
                  <a:srgbClr val="00B050"/>
                </a:solidFill>
                <a:effectLst/>
              </a:rPr>
              <a:t>Characteristic Function (CF)</a:t>
            </a:r>
            <a:endParaRPr lang="en-US" i="1" dirty="0">
              <a:solidFill>
                <a:srgbClr val="00B050"/>
              </a:solidFill>
            </a:endParaRPr>
          </a:p>
        </p:txBody>
      </p:sp>
      <p:sp>
        <p:nvSpPr>
          <p:cNvPr id="3" name="Content Placeholder 2">
            <a:extLst>
              <a:ext uri="{FF2B5EF4-FFF2-40B4-BE49-F238E27FC236}">
                <a16:creationId xmlns:a16="http://schemas.microsoft.com/office/drawing/2014/main" id="{F565F7CB-C303-F0EE-17DE-D30E5C9D6DDB}"/>
              </a:ext>
            </a:extLst>
          </p:cNvPr>
          <p:cNvSpPr>
            <a:spLocks noGrp="1"/>
          </p:cNvSpPr>
          <p:nvPr>
            <p:ph idx="1"/>
          </p:nvPr>
        </p:nvSpPr>
        <p:spPr/>
        <p:txBody>
          <a:bodyPr/>
          <a:lstStyle/>
          <a:p>
            <a:pPr algn="l"/>
            <a:endParaRPr lang="en-IN" b="1" i="0" u="none" strike="noStrike" dirty="0">
              <a:solidFill>
                <a:srgbClr val="000000"/>
              </a:solidFill>
              <a:effectLst/>
            </a:endParaRPr>
          </a:p>
          <a:p>
            <a:pPr marL="0" indent="0" algn="l">
              <a:buNone/>
            </a:pPr>
            <a:r>
              <a:rPr lang="en-IN" b="0" i="0" u="none" strike="noStrike" dirty="0">
                <a:solidFill>
                  <a:srgbClr val="000000"/>
                </a:solidFill>
                <a:effectLst/>
              </a:rPr>
              <a:t>	A </a:t>
            </a:r>
            <a:r>
              <a:rPr lang="en-IN" b="1" i="0" u="none" strike="noStrike" dirty="0">
                <a:solidFill>
                  <a:srgbClr val="0070C0"/>
                </a:solidFill>
                <a:effectLst/>
              </a:rPr>
              <a:t>characteristic function</a:t>
            </a:r>
            <a:r>
              <a:rPr lang="en-IN" b="0" i="0" u="none" strike="noStrike" dirty="0">
                <a:solidFill>
                  <a:srgbClr val="000000"/>
                </a:solidFill>
                <a:effectLst/>
              </a:rPr>
              <a:t>, denoted as </a:t>
            </a:r>
            <a:r>
              <a:rPr lang="el-GR" b="0" i="0" u="none" strike="noStrike" dirty="0" err="1">
                <a:solidFill>
                  <a:srgbClr val="FF0000"/>
                </a:solidFill>
                <a:effectLst/>
              </a:rPr>
              <a:t>ϕ</a:t>
            </a:r>
            <a:r>
              <a:rPr lang="en-IN" b="0" i="0" u="none" strike="noStrike" baseline="-25000" dirty="0">
                <a:solidFill>
                  <a:srgbClr val="FF0000"/>
                </a:solidFill>
                <a:effectLst/>
              </a:rPr>
              <a:t>X</a:t>
            </a:r>
            <a:r>
              <a:rPr lang="en-IN" b="0" i="0" u="none" strike="noStrike" dirty="0">
                <a:solidFill>
                  <a:srgbClr val="FF0000"/>
                </a:solidFill>
                <a:effectLst/>
              </a:rPr>
              <a:t>​(t)</a:t>
            </a:r>
            <a:r>
              <a:rPr lang="en-IN" b="0" i="0" u="none" strike="noStrike" dirty="0">
                <a:solidFill>
                  <a:srgbClr val="000000"/>
                </a:solidFill>
                <a:effectLst/>
              </a:rPr>
              <a:t>, is a function that uniquely defines the probability distribution of any </a:t>
            </a:r>
            <a:r>
              <a:rPr lang="en-IN" b="1" i="0" u="none" strike="noStrike" dirty="0">
                <a:solidFill>
                  <a:srgbClr val="000000"/>
                </a:solidFill>
                <a:effectLst/>
              </a:rPr>
              <a:t>real-valued random variable</a:t>
            </a:r>
            <a:r>
              <a:rPr lang="en-IN" b="0" i="0" u="none" strike="noStrike" dirty="0">
                <a:solidFill>
                  <a:srgbClr val="000000"/>
                </a:solidFill>
                <a:effectLst/>
              </a:rPr>
              <a:t>, whether discrete or continuous. It's a complex-valued function and is essentially a type of Fourier transform of the probability distribution. The CF for a random variable X is defined as:</a:t>
            </a:r>
          </a:p>
          <a:p>
            <a:pPr marL="0" indent="0" algn="l">
              <a:buNone/>
            </a:pPr>
            <a:r>
              <a:rPr lang="en-US" b="0" i="0" u="none" strike="noStrike" dirty="0">
                <a:solidFill>
                  <a:srgbClr val="FF0000"/>
                </a:solidFill>
                <a:effectLst/>
              </a:rPr>
              <a:t>		</a:t>
            </a:r>
            <a:r>
              <a:rPr lang="el-GR" b="0" i="0" u="none" strike="noStrike" dirty="0" err="1">
                <a:solidFill>
                  <a:srgbClr val="FF0000"/>
                </a:solidFill>
                <a:effectLst/>
              </a:rPr>
              <a:t>ϕ</a:t>
            </a:r>
            <a:r>
              <a:rPr lang="en-IN" b="0" i="0" u="none" strike="noStrike" baseline="-25000" dirty="0">
                <a:solidFill>
                  <a:srgbClr val="FF0000"/>
                </a:solidFill>
                <a:effectLst/>
              </a:rPr>
              <a:t>X</a:t>
            </a:r>
            <a:r>
              <a:rPr lang="en-IN" b="0" i="0" u="none" strike="noStrike" dirty="0">
                <a:solidFill>
                  <a:srgbClr val="FF0000"/>
                </a:solidFill>
                <a:effectLst/>
              </a:rPr>
              <a:t>​(t)=E[</a:t>
            </a:r>
            <a:r>
              <a:rPr lang="en-IN" b="0" i="0" u="none" strike="noStrike" dirty="0" err="1">
                <a:solidFill>
                  <a:srgbClr val="FF0000"/>
                </a:solidFill>
                <a:effectLst/>
              </a:rPr>
              <a:t>e</a:t>
            </a:r>
            <a:r>
              <a:rPr lang="en-IN" b="0" i="0" u="none" strike="noStrike" baseline="30000" dirty="0" err="1">
                <a:solidFill>
                  <a:srgbClr val="FF0000"/>
                </a:solidFill>
                <a:effectLst/>
              </a:rPr>
              <a:t>itX</a:t>
            </a:r>
            <a:r>
              <a:rPr lang="en-IN" b="0" i="0" u="none" strike="noStrike" dirty="0">
                <a:solidFill>
                  <a:srgbClr val="FF0000"/>
                </a:solidFill>
                <a:effectLst/>
              </a:rPr>
              <a:t>]=E[cos(</a:t>
            </a:r>
            <a:r>
              <a:rPr lang="en-IN" b="0" i="0" u="none" strike="noStrike" dirty="0" err="1">
                <a:solidFill>
                  <a:srgbClr val="FF0000"/>
                </a:solidFill>
                <a:effectLst/>
              </a:rPr>
              <a:t>tX</a:t>
            </a:r>
            <a:r>
              <a:rPr lang="en-IN" b="0" i="0" u="none" strike="noStrike" dirty="0">
                <a:solidFill>
                  <a:srgbClr val="FF0000"/>
                </a:solidFill>
                <a:effectLst/>
              </a:rPr>
              <a:t>)+</a:t>
            </a:r>
            <a:r>
              <a:rPr lang="en-IN" b="0" i="0" u="none" strike="noStrike" dirty="0" err="1">
                <a:solidFill>
                  <a:srgbClr val="FF0000"/>
                </a:solidFill>
                <a:effectLst/>
              </a:rPr>
              <a:t>isin</a:t>
            </a:r>
            <a:r>
              <a:rPr lang="en-IN" b="0" i="0" u="none" strike="noStrike" dirty="0">
                <a:solidFill>
                  <a:srgbClr val="FF0000"/>
                </a:solidFill>
                <a:effectLst/>
              </a:rPr>
              <a:t>(</a:t>
            </a:r>
            <a:r>
              <a:rPr lang="en-IN" b="0" i="0" u="none" strike="noStrike" dirty="0" err="1">
                <a:solidFill>
                  <a:srgbClr val="FF0000"/>
                </a:solidFill>
                <a:effectLst/>
              </a:rPr>
              <a:t>tX</a:t>
            </a:r>
            <a:r>
              <a:rPr lang="en-IN" b="0" i="0" u="none" strike="noStrike" dirty="0">
                <a:solidFill>
                  <a:srgbClr val="FF0000"/>
                </a:solidFill>
                <a:effectLst/>
              </a:rPr>
              <a:t>)]</a:t>
            </a:r>
          </a:p>
          <a:p>
            <a:pPr marL="0" indent="0" algn="l">
              <a:buNone/>
            </a:pPr>
            <a:r>
              <a:rPr lang="en-IN" b="0" i="0" u="none" strike="noStrike" dirty="0">
                <a:solidFill>
                  <a:srgbClr val="000000"/>
                </a:solidFill>
                <a:effectLst/>
              </a:rPr>
              <a:t>	Here, </a:t>
            </a:r>
            <a:r>
              <a:rPr lang="en-IN" b="0" i="0" u="none" strike="noStrike" dirty="0" err="1">
                <a:solidFill>
                  <a:srgbClr val="000000"/>
                </a:solidFill>
                <a:effectLst/>
              </a:rPr>
              <a:t>i</a:t>
            </a:r>
            <a:r>
              <a:rPr lang="en-IN" b="0" i="0" u="none" strike="noStrike" dirty="0">
                <a:solidFill>
                  <a:srgbClr val="000000"/>
                </a:solidFill>
                <a:effectLst/>
              </a:rPr>
              <a:t> is the imaginary unit </a:t>
            </a:r>
            <a:r>
              <a:rPr lang="en-IN" b="0" i="0" u="none" strike="noStrike" dirty="0">
                <a:solidFill>
                  <a:srgbClr val="0070C0"/>
                </a:solidFill>
                <a:effectLst/>
              </a:rPr>
              <a:t>(i</a:t>
            </a:r>
            <a:r>
              <a:rPr lang="en-IN" b="0" i="0" u="none" strike="noStrike" baseline="30000" dirty="0">
                <a:solidFill>
                  <a:srgbClr val="0070C0"/>
                </a:solidFill>
                <a:effectLst/>
              </a:rPr>
              <a:t>2</a:t>
            </a:r>
            <a:r>
              <a:rPr lang="en-IN" b="0" i="0" u="none" strike="noStrike" dirty="0">
                <a:solidFill>
                  <a:srgbClr val="0070C0"/>
                </a:solidFill>
                <a:effectLst/>
              </a:rPr>
              <a:t>=−1).</a:t>
            </a:r>
          </a:p>
          <a:p>
            <a:pPr marL="0" indent="0">
              <a:buNone/>
            </a:pPr>
            <a:endParaRPr lang="en-US" dirty="0"/>
          </a:p>
        </p:txBody>
      </p:sp>
    </p:spTree>
    <p:extLst>
      <p:ext uri="{BB962C8B-B14F-4D97-AF65-F5344CB8AC3E}">
        <p14:creationId xmlns:p14="http://schemas.microsoft.com/office/powerpoint/2010/main" val="1296804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5E889-76C5-F2C3-17BA-B36D9800D5D0}"/>
              </a:ext>
            </a:extLst>
          </p:cNvPr>
          <p:cNvSpPr>
            <a:spLocks noGrp="1"/>
          </p:cNvSpPr>
          <p:nvPr>
            <p:ph type="title"/>
          </p:nvPr>
        </p:nvSpPr>
        <p:spPr/>
        <p:txBody>
          <a:bodyPr>
            <a:normAutofit/>
          </a:bodyPr>
          <a:lstStyle/>
          <a:p>
            <a:pPr algn="ctr"/>
            <a:r>
              <a:rPr lang="en-IN" sz="4800" b="1" i="1" u="none" strike="noStrike" dirty="0">
                <a:solidFill>
                  <a:srgbClr val="0070C0"/>
                </a:solidFill>
                <a:effectLst/>
              </a:rPr>
              <a:t>Utility of CFs</a:t>
            </a:r>
            <a:endParaRPr lang="en-US" sz="4800" i="1" dirty="0">
              <a:solidFill>
                <a:srgbClr val="0070C0"/>
              </a:solidFill>
            </a:endParaRPr>
          </a:p>
        </p:txBody>
      </p:sp>
      <p:sp>
        <p:nvSpPr>
          <p:cNvPr id="3" name="Content Placeholder 2">
            <a:extLst>
              <a:ext uri="{FF2B5EF4-FFF2-40B4-BE49-F238E27FC236}">
                <a16:creationId xmlns:a16="http://schemas.microsoft.com/office/drawing/2014/main" id="{A7FBEDA0-B035-0637-0020-2ED27D35751E}"/>
              </a:ext>
            </a:extLst>
          </p:cNvPr>
          <p:cNvSpPr>
            <a:spLocks noGrp="1"/>
          </p:cNvSpPr>
          <p:nvPr>
            <p:ph idx="1"/>
          </p:nvPr>
        </p:nvSpPr>
        <p:spPr>
          <a:xfrm>
            <a:off x="838200" y="1346200"/>
            <a:ext cx="10515600" cy="5146675"/>
          </a:xfrm>
        </p:spPr>
        <p:txBody>
          <a:bodyPr>
            <a:normAutofit fontScale="92500" lnSpcReduction="10000"/>
          </a:bodyPr>
          <a:lstStyle/>
          <a:p>
            <a:pPr marL="0" indent="0" algn="l">
              <a:buNone/>
            </a:pPr>
            <a:endParaRPr lang="en-IN" b="1" i="0" u="none" strike="noStrike" dirty="0">
              <a:solidFill>
                <a:srgbClr val="000000"/>
              </a:solidFill>
              <a:effectLst/>
            </a:endParaRPr>
          </a:p>
          <a:p>
            <a:pPr algn="l">
              <a:buFont typeface="Arial" panose="020B0604020202020204" pitchFamily="34" charset="0"/>
              <a:buChar char="•"/>
            </a:pPr>
            <a:r>
              <a:rPr lang="en-IN" b="1" i="0" u="none" strike="noStrike" dirty="0">
                <a:solidFill>
                  <a:srgbClr val="C00000"/>
                </a:solidFill>
                <a:effectLst/>
              </a:rPr>
              <a:t>Universal Existence</a:t>
            </a:r>
            <a:r>
              <a:rPr lang="en-IN" b="0" i="0" u="none" strike="noStrike" dirty="0">
                <a:solidFill>
                  <a:srgbClr val="C00000"/>
                </a:solidFill>
                <a:effectLst/>
              </a:rPr>
              <a:t>: </a:t>
            </a:r>
            <a:r>
              <a:rPr lang="en-IN" b="0" i="0" u="none" strike="noStrike" dirty="0">
                <a:solidFill>
                  <a:srgbClr val="000000"/>
                </a:solidFill>
                <a:effectLst/>
              </a:rPr>
              <a:t>The CF always exists for any random variable, unlike the moment-generating function which may not exist for some distributions. This makes it a more general tool.</a:t>
            </a:r>
          </a:p>
          <a:p>
            <a:pPr algn="l">
              <a:buFont typeface="Arial" panose="020B0604020202020204" pitchFamily="34" charset="0"/>
              <a:buChar char="•"/>
            </a:pPr>
            <a:r>
              <a:rPr lang="en-IN" b="1" i="0" u="none" strike="noStrike" dirty="0">
                <a:solidFill>
                  <a:srgbClr val="C00000"/>
                </a:solidFill>
                <a:effectLst/>
              </a:rPr>
              <a:t>Uniqueness</a:t>
            </a:r>
            <a:r>
              <a:rPr lang="en-IN" b="0" i="0" u="none" strike="noStrike" dirty="0">
                <a:solidFill>
                  <a:srgbClr val="C00000"/>
                </a:solidFill>
                <a:effectLst/>
              </a:rPr>
              <a:t>:</a:t>
            </a:r>
            <a:r>
              <a:rPr lang="en-IN" b="0" i="0" u="none" strike="noStrike" dirty="0">
                <a:solidFill>
                  <a:srgbClr val="000000"/>
                </a:solidFill>
                <a:effectLst/>
              </a:rPr>
              <a:t> A distribution is uniquely determined by its characteristic function. If two random variables have the same CF, they have the same distribution. This is a powerful property for proving that two distributions are identical.</a:t>
            </a:r>
          </a:p>
          <a:p>
            <a:pPr algn="l">
              <a:buFont typeface="Arial" panose="020B0604020202020204" pitchFamily="34" charset="0"/>
              <a:buChar char="•"/>
            </a:pPr>
            <a:r>
              <a:rPr lang="en-IN" b="1" i="0" u="none" strike="noStrike" dirty="0">
                <a:solidFill>
                  <a:srgbClr val="C00000"/>
                </a:solidFill>
                <a:effectLst/>
              </a:rPr>
              <a:t>Simplifying sums</a:t>
            </a:r>
            <a:r>
              <a:rPr lang="en-IN" b="0" i="0" u="none" strike="noStrike" dirty="0">
                <a:solidFill>
                  <a:srgbClr val="C00000"/>
                </a:solidFill>
                <a:effectLst/>
              </a:rPr>
              <a:t>: </a:t>
            </a:r>
            <a:r>
              <a:rPr lang="en-IN" b="0" i="0" u="none" strike="noStrike" dirty="0">
                <a:solidFill>
                  <a:srgbClr val="000000"/>
                </a:solidFill>
                <a:effectLst/>
              </a:rPr>
              <a:t>Similar to PGFs, the characteristic function of a sum of independent random variables is the product of their individual CFs. This property is crucial for analysing sums and is fundamental to the proof of the Central Limit Theorem.</a:t>
            </a:r>
          </a:p>
          <a:p>
            <a:pPr algn="l">
              <a:buFont typeface="Arial" panose="020B0604020202020204" pitchFamily="34" charset="0"/>
              <a:buChar char="•"/>
            </a:pPr>
            <a:r>
              <a:rPr lang="en-IN" b="1" i="0" u="none" strike="noStrike" dirty="0">
                <a:solidFill>
                  <a:srgbClr val="C00000"/>
                </a:solidFill>
                <a:effectLst/>
              </a:rPr>
              <a:t>Finding moments</a:t>
            </a:r>
            <a:r>
              <a:rPr lang="en-IN" b="0" i="0" u="none" strike="noStrike" dirty="0">
                <a:solidFill>
                  <a:srgbClr val="C00000"/>
                </a:solidFill>
                <a:effectLst/>
              </a:rPr>
              <a:t>: </a:t>
            </a:r>
            <a:r>
              <a:rPr lang="en-IN" b="0" i="0" u="none" strike="noStrike" dirty="0">
                <a:solidFill>
                  <a:srgbClr val="000000"/>
                </a:solidFill>
                <a:effectLst/>
              </a:rPr>
              <a:t>The moments of a distribution can be obtained by taking derivatives of the CF and evaluating them at t=0.</a:t>
            </a:r>
          </a:p>
          <a:p>
            <a:pPr marL="0" indent="0">
              <a:buNone/>
            </a:pPr>
            <a:endParaRPr lang="en-US" dirty="0"/>
          </a:p>
        </p:txBody>
      </p:sp>
    </p:spTree>
    <p:extLst>
      <p:ext uri="{BB962C8B-B14F-4D97-AF65-F5344CB8AC3E}">
        <p14:creationId xmlns:p14="http://schemas.microsoft.com/office/powerpoint/2010/main" val="1149199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1BF55-2E74-1097-23A2-2076FB588C57}"/>
              </a:ext>
            </a:extLst>
          </p:cNvPr>
          <p:cNvSpPr>
            <a:spLocks noGrp="1"/>
          </p:cNvSpPr>
          <p:nvPr>
            <p:ph type="title"/>
          </p:nvPr>
        </p:nvSpPr>
        <p:spPr/>
        <p:txBody>
          <a:bodyPr/>
          <a:lstStyle/>
          <a:p>
            <a:pPr algn="ctr"/>
            <a:r>
              <a:rPr lang="en-IN" b="0" i="1" u="sng" strike="noStrike" dirty="0">
                <a:solidFill>
                  <a:srgbClr val="C00000"/>
                </a:solidFill>
                <a:effectLst/>
                <a:latin typeface="-webkit-standard"/>
              </a:rPr>
              <a:t>In short</a:t>
            </a:r>
            <a:endParaRPr lang="en-US" i="1" u="sng" dirty="0">
              <a:solidFill>
                <a:srgbClr val="C00000"/>
              </a:solidFill>
            </a:endParaRPr>
          </a:p>
        </p:txBody>
      </p:sp>
      <p:sp>
        <p:nvSpPr>
          <p:cNvPr id="3" name="Content Placeholder 2">
            <a:extLst>
              <a:ext uri="{FF2B5EF4-FFF2-40B4-BE49-F238E27FC236}">
                <a16:creationId xmlns:a16="http://schemas.microsoft.com/office/drawing/2014/main" id="{150F3C3E-CF9D-AFDA-89F5-3D70E4D85DA8}"/>
              </a:ext>
            </a:extLst>
          </p:cNvPr>
          <p:cNvSpPr>
            <a:spLocks noGrp="1"/>
          </p:cNvSpPr>
          <p:nvPr>
            <p:ph idx="1"/>
          </p:nvPr>
        </p:nvSpPr>
        <p:spPr>
          <a:xfrm>
            <a:off x="838200" y="1825625"/>
            <a:ext cx="10515600" cy="3889375"/>
          </a:xfrm>
        </p:spPr>
        <p:txBody>
          <a:bodyPr/>
          <a:lstStyle/>
          <a:p>
            <a:pPr marL="0" indent="0">
              <a:buNone/>
            </a:pPr>
            <a:r>
              <a:rPr lang="en-US" b="0" i="0" u="none" strike="noStrike" dirty="0">
                <a:solidFill>
                  <a:srgbClr val="000000"/>
                </a:solidFill>
                <a:effectLst/>
                <a:latin typeface="-webkit-standard"/>
              </a:rPr>
              <a:t>	B</a:t>
            </a:r>
            <a:r>
              <a:rPr lang="en-IN" b="0" i="0" u="none" strike="noStrike" dirty="0" err="1">
                <a:solidFill>
                  <a:srgbClr val="000000"/>
                </a:solidFill>
                <a:effectLst/>
                <a:latin typeface="-webkit-standard"/>
              </a:rPr>
              <a:t>oth</a:t>
            </a:r>
            <a:r>
              <a:rPr lang="en-IN" b="0" i="0" u="none" strike="noStrike" dirty="0">
                <a:solidFill>
                  <a:srgbClr val="000000"/>
                </a:solidFill>
                <a:effectLst/>
                <a:latin typeface="-webkit-standard"/>
              </a:rPr>
              <a:t> functions act as a kind of "fingerprint" for a probability distribution, allowing for simpler algebraic manipulation (products instead of convolutions) and providing a way to derive important properties like moments. </a:t>
            </a:r>
          </a:p>
          <a:p>
            <a:pPr marL="0" indent="0">
              <a:buNone/>
            </a:pPr>
            <a:endParaRPr lang="bn-IN" b="0" i="0" u="none" strike="noStrike" dirty="0">
              <a:solidFill>
                <a:srgbClr val="000000"/>
              </a:solidFill>
              <a:effectLst/>
              <a:latin typeface="-webkit-standard"/>
            </a:endParaRPr>
          </a:p>
          <a:p>
            <a:pPr marL="0" indent="0">
              <a:buNone/>
            </a:pPr>
            <a:r>
              <a:rPr lang="en-IN" b="0" i="0" u="none" strike="noStrike" dirty="0">
                <a:solidFill>
                  <a:srgbClr val="000000"/>
                </a:solidFill>
                <a:effectLst/>
              </a:rPr>
              <a:t>	The PGF is limited to discrete, non-negative integer variables, while the CF is more general and applies to all types of random variables.</a:t>
            </a:r>
            <a:endParaRPr lang="en-US" dirty="0"/>
          </a:p>
        </p:txBody>
      </p:sp>
    </p:spTree>
    <p:extLst>
      <p:ext uri="{BB962C8B-B14F-4D97-AF65-F5344CB8AC3E}">
        <p14:creationId xmlns:p14="http://schemas.microsoft.com/office/powerpoint/2010/main" val="2660512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16435-E358-C4A2-87EF-52EA7E61BAD1}"/>
              </a:ext>
            </a:extLst>
          </p:cNvPr>
          <p:cNvSpPr>
            <a:spLocks noGrp="1"/>
          </p:cNvSpPr>
          <p:nvPr>
            <p:ph type="title"/>
          </p:nvPr>
        </p:nvSpPr>
        <p:spPr/>
        <p:txBody>
          <a:bodyPr/>
          <a:lstStyle/>
          <a:p>
            <a:pPr algn="ctr"/>
            <a:r>
              <a:rPr lang="en-US" b="1" dirty="0">
                <a:solidFill>
                  <a:srgbClr val="00B050"/>
                </a:solidFill>
              </a:rPr>
              <a:t>Questions and Answers</a:t>
            </a:r>
          </a:p>
        </p:txBody>
      </p:sp>
      <p:sp>
        <p:nvSpPr>
          <p:cNvPr id="3" name="Content Placeholder 2">
            <a:extLst>
              <a:ext uri="{FF2B5EF4-FFF2-40B4-BE49-F238E27FC236}">
                <a16:creationId xmlns:a16="http://schemas.microsoft.com/office/drawing/2014/main" id="{4D265106-145B-441D-F142-A3C31E81CC9E}"/>
              </a:ext>
            </a:extLst>
          </p:cNvPr>
          <p:cNvSpPr>
            <a:spLocks noGrp="1"/>
          </p:cNvSpPr>
          <p:nvPr>
            <p:ph idx="1"/>
          </p:nvPr>
        </p:nvSpPr>
        <p:spPr/>
        <p:txBody>
          <a:bodyPr/>
          <a:lstStyle/>
          <a:p>
            <a:pPr marL="0" indent="0" algn="l">
              <a:buNone/>
            </a:pPr>
            <a:r>
              <a:rPr lang="en-IN" b="1" dirty="0">
                <a:solidFill>
                  <a:srgbClr val="7030A0"/>
                </a:solidFill>
              </a:rPr>
              <a:t>Que 1</a:t>
            </a:r>
            <a:r>
              <a:rPr lang="en-IN" b="1" i="0" u="none" strike="noStrike" dirty="0">
                <a:solidFill>
                  <a:srgbClr val="7030A0"/>
                </a:solidFill>
                <a:effectLst/>
              </a:rPr>
              <a:t>. What is a probability generating function (PGF)?</a:t>
            </a:r>
          </a:p>
          <a:p>
            <a:pPr marL="0" indent="0" algn="l">
              <a:buNone/>
            </a:pPr>
            <a:r>
              <a:rPr lang="en-IN" b="0" i="0" u="none" strike="noStrike" dirty="0">
                <a:solidFill>
                  <a:srgbClr val="C00000"/>
                </a:solidFill>
                <a:effectLst/>
              </a:rPr>
              <a:t>Ans :</a:t>
            </a:r>
            <a:r>
              <a:rPr lang="en-IN" b="0" i="0" u="none" strike="noStrike" dirty="0">
                <a:solidFill>
                  <a:srgbClr val="000000"/>
                </a:solidFill>
                <a:effectLst/>
              </a:rPr>
              <a:t>-A probability generating function, G</a:t>
            </a:r>
            <a:r>
              <a:rPr lang="en-IN" b="0" i="0" u="none" strike="noStrike" baseline="-25000" dirty="0">
                <a:solidFill>
                  <a:srgbClr val="000000"/>
                </a:solidFill>
                <a:effectLst/>
              </a:rPr>
              <a:t>X</a:t>
            </a:r>
            <a:r>
              <a:rPr lang="en-IN" b="0" i="0" u="none" strike="noStrike" dirty="0">
                <a:solidFill>
                  <a:srgbClr val="000000"/>
                </a:solidFill>
                <a:effectLst/>
              </a:rPr>
              <a:t>​(t), is a power series where the coefficients are the probabilities of a </a:t>
            </a:r>
            <a:r>
              <a:rPr lang="en-IN" b="1" i="0" u="none" strike="noStrike" dirty="0">
                <a:solidFill>
                  <a:srgbClr val="000000"/>
                </a:solidFill>
                <a:effectLst/>
              </a:rPr>
              <a:t>discrete random variable</a:t>
            </a:r>
            <a:r>
              <a:rPr lang="en-IN" b="0" i="0" u="none" strike="noStrike" dirty="0">
                <a:solidFill>
                  <a:srgbClr val="000000"/>
                </a:solidFill>
                <a:effectLst/>
              </a:rPr>
              <a:t> taking on non-negative integer values. It's a convenient way to represent the entire probability distribution in a single function.</a:t>
            </a:r>
          </a:p>
          <a:p>
            <a:pPr marL="0" indent="0" algn="l">
              <a:buNone/>
            </a:pPr>
            <a:r>
              <a:rPr lang="en-IN" b="0" i="0" u="none" strike="noStrike" dirty="0">
                <a:solidFill>
                  <a:srgbClr val="000000"/>
                </a:solidFill>
                <a:effectLst/>
              </a:rPr>
              <a:t>		</a:t>
            </a:r>
            <a:r>
              <a:rPr lang="en-IN" b="0" i="0" u="none" strike="noStrike" dirty="0">
                <a:solidFill>
                  <a:srgbClr val="FF0000"/>
                </a:solidFill>
                <a:effectLst/>
              </a:rPr>
              <a:t>G</a:t>
            </a:r>
            <a:r>
              <a:rPr lang="en-IN" b="0" i="0" u="none" strike="noStrike" baseline="-25000" dirty="0">
                <a:solidFill>
                  <a:srgbClr val="FF0000"/>
                </a:solidFill>
                <a:effectLst/>
              </a:rPr>
              <a:t>X</a:t>
            </a:r>
            <a:r>
              <a:rPr lang="en-IN" b="0" i="0" u="none" strike="noStrike" dirty="0">
                <a:solidFill>
                  <a:srgbClr val="FF0000"/>
                </a:solidFill>
                <a:effectLst/>
              </a:rPr>
              <a:t>​(t)=E[</a:t>
            </a:r>
            <a:r>
              <a:rPr lang="en-IN" b="0" i="0" u="none" strike="noStrike" dirty="0" err="1">
                <a:solidFill>
                  <a:srgbClr val="FF0000"/>
                </a:solidFill>
                <a:effectLst/>
              </a:rPr>
              <a:t>t</a:t>
            </a:r>
            <a:r>
              <a:rPr lang="en-IN" b="0" i="0" u="none" strike="noStrike" baseline="30000" dirty="0" err="1">
                <a:solidFill>
                  <a:srgbClr val="FF0000"/>
                </a:solidFill>
                <a:effectLst/>
              </a:rPr>
              <a:t>X</a:t>
            </a:r>
            <a:r>
              <a:rPr lang="en-IN" b="0" i="0" u="none" strike="noStrike" dirty="0">
                <a:solidFill>
                  <a:srgbClr val="FF0000"/>
                </a:solidFill>
                <a:effectLst/>
              </a:rPr>
              <a:t>]=∑</a:t>
            </a:r>
            <a:r>
              <a:rPr lang="en-IN" b="0" i="0" u="none" strike="noStrike" baseline="-25000" dirty="0">
                <a:solidFill>
                  <a:srgbClr val="FF0000"/>
                </a:solidFill>
                <a:effectLst/>
              </a:rPr>
              <a:t>x=0</a:t>
            </a:r>
            <a:r>
              <a:rPr lang="en-IN" b="0" i="0" u="none" strike="noStrike" baseline="30000" dirty="0">
                <a:solidFill>
                  <a:srgbClr val="FF0000"/>
                </a:solidFill>
                <a:effectLst/>
              </a:rPr>
              <a:t>∞</a:t>
            </a:r>
            <a:r>
              <a:rPr lang="en-IN" b="0" i="0" u="none" strike="noStrike" dirty="0">
                <a:solidFill>
                  <a:srgbClr val="FF0000"/>
                </a:solidFill>
                <a:effectLst/>
              </a:rPr>
              <a:t>​P(X=x)</a:t>
            </a:r>
            <a:r>
              <a:rPr lang="en-IN" b="0" i="0" u="none" strike="noStrike" dirty="0" err="1">
                <a:solidFill>
                  <a:srgbClr val="FF0000"/>
                </a:solidFill>
                <a:effectLst/>
              </a:rPr>
              <a:t>t</a:t>
            </a:r>
            <a:r>
              <a:rPr lang="en-IN" b="0" i="0" u="none" strike="noStrike" baseline="30000" dirty="0" err="1">
                <a:solidFill>
                  <a:srgbClr val="FF0000"/>
                </a:solidFill>
                <a:effectLst/>
              </a:rPr>
              <a:t>x</a:t>
            </a:r>
            <a:endParaRPr lang="en-IN" b="0" i="0" u="none" strike="noStrike" baseline="30000" dirty="0">
              <a:solidFill>
                <a:srgbClr val="FF0000"/>
              </a:solidFill>
              <a:effectLst/>
            </a:endParaRPr>
          </a:p>
          <a:p>
            <a:pPr marL="0" indent="0" algn="l">
              <a:buNone/>
            </a:pPr>
            <a:r>
              <a:rPr lang="en-IN" b="0" i="0" u="none" strike="noStrike" dirty="0">
                <a:solidFill>
                  <a:srgbClr val="000000"/>
                </a:solidFill>
                <a:effectLst/>
              </a:rPr>
              <a:t>	For example, for a random variable X that can take values 0, 1, and 2 with probabilities P(X=0)=0.2, P(X=1)=0.5, and P(X=2)=0.3, </a:t>
            </a:r>
          </a:p>
          <a:p>
            <a:pPr marL="0" indent="0" algn="l">
              <a:buNone/>
            </a:pPr>
            <a:r>
              <a:rPr lang="en-IN" dirty="0">
                <a:solidFill>
                  <a:srgbClr val="000000"/>
                </a:solidFill>
              </a:rPr>
              <a:t>	</a:t>
            </a:r>
            <a:r>
              <a:rPr lang="en-IN" b="0" i="0" u="none" strike="noStrike" dirty="0">
                <a:solidFill>
                  <a:srgbClr val="000000"/>
                </a:solidFill>
                <a:effectLst/>
              </a:rPr>
              <a:t>the PGF is </a:t>
            </a:r>
            <a:r>
              <a:rPr lang="en-IN" b="0" i="0" u="none" strike="noStrike" dirty="0">
                <a:solidFill>
                  <a:srgbClr val="FF0000"/>
                </a:solidFill>
                <a:effectLst/>
              </a:rPr>
              <a:t>G</a:t>
            </a:r>
            <a:r>
              <a:rPr lang="en-IN" b="0" i="0" u="none" strike="noStrike" baseline="-25000" dirty="0">
                <a:solidFill>
                  <a:srgbClr val="FF0000"/>
                </a:solidFill>
                <a:effectLst/>
              </a:rPr>
              <a:t>X</a:t>
            </a:r>
            <a:r>
              <a:rPr lang="en-IN" b="0" i="0" u="none" strike="noStrike" dirty="0">
                <a:solidFill>
                  <a:srgbClr val="FF0000"/>
                </a:solidFill>
                <a:effectLst/>
              </a:rPr>
              <a:t>​(t)=0.2t</a:t>
            </a:r>
            <a:r>
              <a:rPr lang="en-IN" b="0" i="0" u="none" strike="noStrike" baseline="30000" dirty="0">
                <a:solidFill>
                  <a:srgbClr val="FF0000"/>
                </a:solidFill>
                <a:effectLst/>
              </a:rPr>
              <a:t>0</a:t>
            </a:r>
            <a:r>
              <a:rPr lang="en-IN" b="0" i="0" u="none" strike="noStrike" dirty="0">
                <a:solidFill>
                  <a:srgbClr val="FF0000"/>
                </a:solidFill>
                <a:effectLst/>
              </a:rPr>
              <a:t>+0.5t</a:t>
            </a:r>
            <a:r>
              <a:rPr lang="en-IN" b="0" i="0" u="none" strike="noStrike" baseline="30000" dirty="0">
                <a:solidFill>
                  <a:srgbClr val="FF0000"/>
                </a:solidFill>
                <a:effectLst/>
              </a:rPr>
              <a:t>1</a:t>
            </a:r>
            <a:r>
              <a:rPr lang="en-IN" b="0" i="0" u="none" strike="noStrike" dirty="0">
                <a:solidFill>
                  <a:srgbClr val="FF0000"/>
                </a:solidFill>
                <a:effectLst/>
              </a:rPr>
              <a:t>+0.3t</a:t>
            </a:r>
            <a:r>
              <a:rPr lang="en-IN" b="0" i="0" u="none" strike="noStrike" baseline="30000" dirty="0">
                <a:solidFill>
                  <a:srgbClr val="FF0000"/>
                </a:solidFill>
                <a:effectLst/>
              </a:rPr>
              <a:t>2</a:t>
            </a:r>
            <a:r>
              <a:rPr lang="en-IN" b="0" i="0" u="none" strike="noStrike" dirty="0">
                <a:solidFill>
                  <a:srgbClr val="FF0000"/>
                </a:solidFill>
                <a:effectLst/>
              </a:rPr>
              <a:t>=0.2+0.5t+0.3t</a:t>
            </a:r>
            <a:r>
              <a:rPr lang="en-IN" b="0" i="0" u="none" strike="noStrike" baseline="30000" dirty="0">
                <a:solidFill>
                  <a:srgbClr val="FF0000"/>
                </a:solidFill>
                <a:effectLst/>
              </a:rPr>
              <a:t>2</a:t>
            </a:r>
            <a:r>
              <a:rPr lang="en-IN" b="0" i="0" u="none" strike="noStrike" dirty="0">
                <a:solidFill>
                  <a:srgbClr val="FF0000"/>
                </a:solidFill>
                <a:effectLst/>
              </a:rPr>
              <a:t>.</a:t>
            </a:r>
          </a:p>
          <a:p>
            <a:pPr marL="0" indent="0">
              <a:buNone/>
            </a:pPr>
            <a:endParaRPr lang="en-US" dirty="0"/>
          </a:p>
        </p:txBody>
      </p:sp>
    </p:spTree>
    <p:extLst>
      <p:ext uri="{BB962C8B-B14F-4D97-AF65-F5344CB8AC3E}">
        <p14:creationId xmlns:p14="http://schemas.microsoft.com/office/powerpoint/2010/main" val="34486706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667</TotalTime>
  <Words>3905</Words>
  <Application>Microsoft Macintosh PowerPoint</Application>
  <PresentationFormat>Widescreen</PresentationFormat>
  <Paragraphs>184</Paragraphs>
  <Slides>37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-webkit-standard</vt:lpstr>
      <vt:lpstr>Arial</vt:lpstr>
      <vt:lpstr>Calibri</vt:lpstr>
      <vt:lpstr>Calibri Light</vt:lpstr>
      <vt:lpstr>Cambria Math</vt:lpstr>
      <vt:lpstr>Times New Roman</vt:lpstr>
      <vt:lpstr>Times New Roman,Bold</vt:lpstr>
      <vt:lpstr>Office Theme</vt:lpstr>
      <vt:lpstr>Multi Disciplinary Course (MDC)  Mathematical Science </vt:lpstr>
      <vt:lpstr>Course Learning Out comes: </vt:lpstr>
      <vt:lpstr>UNIT-IV: Probability:  Idea of Probability generating function and characteristic function and its utility in statistics. </vt:lpstr>
      <vt:lpstr>Probability Generating Function (PGF) </vt:lpstr>
      <vt:lpstr>Utility of PGFs</vt:lpstr>
      <vt:lpstr>Characteristic Function (CF)</vt:lpstr>
      <vt:lpstr>Utility of CFs</vt:lpstr>
      <vt:lpstr>In short</vt:lpstr>
      <vt:lpstr>Questions and Answers</vt:lpstr>
      <vt:lpstr>PowerPoint Presentation</vt:lpstr>
      <vt:lpstr>Que 3 :What is a characteristic function (CF)? </vt:lpstr>
      <vt:lpstr>Que 4: Why are characteristic functions more versatile than      moment generating functions?</vt:lpstr>
      <vt:lpstr>Que 5 : How are PGFs and CFs used to analyse sums of          independent random variables?</vt:lpstr>
      <vt:lpstr>Random Experiment </vt:lpstr>
      <vt:lpstr>Examples of Random Experiments</vt:lpstr>
      <vt:lpstr>More Complex Experiments</vt:lpstr>
      <vt:lpstr>Sample Space</vt:lpstr>
      <vt:lpstr>Examples of Sample Spaces </vt:lpstr>
      <vt:lpstr> Combining multiple simple experiments</vt:lpstr>
      <vt:lpstr>Applications</vt:lpstr>
      <vt:lpstr>Events </vt:lpstr>
      <vt:lpstr>Algebra of Events</vt:lpstr>
      <vt:lpstr>PowerPoint Presentation</vt:lpstr>
      <vt:lpstr>Question and Answers :</vt:lpstr>
      <vt:lpstr>PowerPoint Presentation</vt:lpstr>
      <vt:lpstr>Que 3 : What is an Event? </vt:lpstr>
      <vt:lpstr>Que 4: What is the Mutually Exclusive Events ?</vt:lpstr>
      <vt:lpstr>1.Classical Definition(or a Priori)of Probability </vt:lpstr>
      <vt:lpstr>2.Statistical Definition (or Empirical or a Posteriori) of Probability </vt:lpstr>
      <vt:lpstr>3.Axiomatic Definition of Probability </vt:lpstr>
      <vt:lpstr>PowerPoint Presentation</vt:lpstr>
      <vt:lpstr>In probability and statistics, we often encounter three types of questions: </vt:lpstr>
      <vt:lpstr>What Is a Random Variable? </vt:lpstr>
      <vt:lpstr>Discrete Random Variables </vt:lpstr>
      <vt:lpstr>Continuous Random Variable: </vt:lpstr>
      <vt:lpstr>What is a Probability Distribution?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murchana21@outlook.com</dc:creator>
  <cp:lastModifiedBy>murchana21@outlook.com</cp:lastModifiedBy>
  <cp:revision>18</cp:revision>
  <dcterms:created xsi:type="dcterms:W3CDTF">2025-08-27T04:54:46Z</dcterms:created>
  <dcterms:modified xsi:type="dcterms:W3CDTF">2025-08-27T16:02:23Z</dcterms:modified>
</cp:coreProperties>
</file>