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24" r:id="rId2"/>
    <p:sldId id="264" r:id="rId3"/>
    <p:sldId id="265" r:id="rId4"/>
    <p:sldId id="272" r:id="rId5"/>
    <p:sldId id="343" r:id="rId6"/>
    <p:sldId id="267" r:id="rId7"/>
    <p:sldId id="269" r:id="rId8"/>
    <p:sldId id="275" r:id="rId9"/>
    <p:sldId id="285" r:id="rId10"/>
    <p:sldId id="281" r:id="rId11"/>
    <p:sldId id="317" r:id="rId12"/>
    <p:sldId id="282" r:id="rId13"/>
    <p:sldId id="344" r:id="rId14"/>
    <p:sldId id="283" r:id="rId15"/>
    <p:sldId id="276" r:id="rId16"/>
    <p:sldId id="345" r:id="rId17"/>
    <p:sldId id="291" r:id="rId18"/>
    <p:sldId id="327" r:id="rId19"/>
    <p:sldId id="347" r:id="rId20"/>
    <p:sldId id="328" r:id="rId21"/>
    <p:sldId id="348" r:id="rId22"/>
    <p:sldId id="354" r:id="rId23"/>
    <p:sldId id="306" r:id="rId24"/>
    <p:sldId id="310" r:id="rId25"/>
    <p:sldId id="349" r:id="rId26"/>
    <p:sldId id="312" r:id="rId27"/>
    <p:sldId id="311" r:id="rId28"/>
    <p:sldId id="313" r:id="rId29"/>
    <p:sldId id="342" r:id="rId30"/>
    <p:sldId id="314" r:id="rId31"/>
    <p:sldId id="315" r:id="rId32"/>
    <p:sldId id="321" r:id="rId33"/>
    <p:sldId id="351" r:id="rId34"/>
    <p:sldId id="271" r:id="rId35"/>
    <p:sldId id="352" r:id="rId36"/>
    <p:sldId id="335" r:id="rId37"/>
    <p:sldId id="336" r:id="rId38"/>
    <p:sldId id="308" r:id="rId39"/>
    <p:sldId id="353" r:id="rId40"/>
    <p:sldId id="338" r:id="rId41"/>
    <p:sldId id="319" r:id="rId42"/>
    <p:sldId id="322"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90" d="100"/>
          <a:sy n="90" d="100"/>
        </p:scale>
        <p:origin x="-816"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20000"/>
          </a:blip>
          <a:srcRect/>
          <a:stretch>
            <a:fillRect/>
          </a:stretch>
        </p:blipFill>
        <p:spPr bwMode="auto">
          <a:xfrm>
            <a:off x="0" y="0"/>
            <a:ext cx="9144000" cy="5143500"/>
          </a:xfrm>
          <a:prstGeom prst="rect">
            <a:avLst/>
          </a:prstGeom>
          <a:noFill/>
          <a:ln w="9525">
            <a:noFill/>
            <a:miter lim="800000"/>
            <a:headEnd/>
            <a:tailEnd/>
          </a:ln>
        </p:spPr>
      </p:pic>
      <p:sp>
        <p:nvSpPr>
          <p:cNvPr id="3" name="Rectangle 2"/>
          <p:cNvSpPr/>
          <p:nvPr/>
        </p:nvSpPr>
        <p:spPr>
          <a:xfrm>
            <a:off x="0" y="1428750"/>
            <a:ext cx="9144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solidFill>
                  <a:srgbClr val="002060"/>
                </a:solidFill>
                <a:latin typeface="Arial Black" pitchFamily="34" charset="0"/>
              </a:rPr>
              <a:t>Carbohydrates-Structure and Biological importance</a:t>
            </a:r>
            <a:endParaRPr lang="en-US" sz="3200" dirty="0">
              <a:solidFill>
                <a:srgbClr val="002060"/>
              </a:solidFill>
            </a:endParaRPr>
          </a:p>
        </p:txBody>
      </p:sp>
      <p:sp>
        <p:nvSpPr>
          <p:cNvPr id="4" name="Rectangle 3"/>
          <p:cNvSpPr/>
          <p:nvPr/>
        </p:nvSpPr>
        <p:spPr>
          <a:xfrm>
            <a:off x="2438400" y="4019550"/>
            <a:ext cx="4191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dirty="0">
                <a:solidFill>
                  <a:srgbClr val="7030A0"/>
                </a:solidFill>
                <a:latin typeface="Arial Black" pitchFamily="34" charset="0"/>
              </a:rPr>
              <a:t>Delivered by</a:t>
            </a:r>
          </a:p>
          <a:p>
            <a:pPr algn="ctr"/>
            <a:r>
              <a:rPr lang="en-US" sz="2400" dirty="0">
                <a:solidFill>
                  <a:srgbClr val="7030A0"/>
                </a:solidFill>
                <a:latin typeface="Arial Black" pitchFamily="34" charset="0"/>
              </a:rPr>
              <a:t>Dr. Rita </a:t>
            </a:r>
            <a:r>
              <a:rPr lang="en-US" sz="2400" dirty="0" err="1">
                <a:solidFill>
                  <a:srgbClr val="7030A0"/>
                </a:solidFill>
                <a:latin typeface="Arial Black" pitchFamily="34" charset="0"/>
              </a:rPr>
              <a:t>Choudhury</a:t>
            </a:r>
            <a:endParaRPr lang="en-US" sz="2400" dirty="0">
              <a:solidFill>
                <a:srgbClr val="7030A0"/>
              </a:solidFill>
            </a:endParaRPr>
          </a:p>
        </p:txBody>
      </p:sp>
      <p:pic>
        <p:nvPicPr>
          <p:cNvPr id="5" name="Picture 2"/>
          <p:cNvPicPr>
            <a:picLocks noChangeAspect="1" noChangeArrowheads="1"/>
          </p:cNvPicPr>
          <p:nvPr/>
        </p:nvPicPr>
        <p:blipFill>
          <a:blip r:embed="rId3" cstate="print">
            <a:lum bright="30000" contrast="40000"/>
          </a:blip>
          <a:srcRect/>
          <a:stretch>
            <a:fillRect/>
          </a:stretch>
        </p:blipFill>
        <p:spPr bwMode="auto">
          <a:xfrm>
            <a:off x="4343400" y="0"/>
            <a:ext cx="1219200" cy="120015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 name="Picture 2" descr="C:\Users\user\Desktop\images.jpg"/>
          <p:cNvPicPr>
            <a:picLocks noChangeAspect="1" noChangeArrowheads="1"/>
          </p:cNvPicPr>
          <p:nvPr/>
        </p:nvPicPr>
        <p:blipFill>
          <a:blip r:embed="rId4" cstate="print"/>
          <a:srcRect/>
          <a:stretch>
            <a:fillRect/>
          </a:stretch>
        </p:blipFill>
        <p:spPr bwMode="auto">
          <a:xfrm>
            <a:off x="3048000" y="0"/>
            <a:ext cx="1219200" cy="120015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50"/>
            <a:ext cx="5943600" cy="381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b="1" dirty="0">
                <a:latin typeface="Arial" pitchFamily="34" charset="0"/>
                <a:cs typeface="Arial" pitchFamily="34" charset="0"/>
              </a:rPr>
              <a:t>Isomerism in monosaccharides</a:t>
            </a:r>
          </a:p>
        </p:txBody>
      </p:sp>
      <p:sp>
        <p:nvSpPr>
          <p:cNvPr id="3" name="Content Placeholder 2"/>
          <p:cNvSpPr>
            <a:spLocks noGrp="1"/>
          </p:cNvSpPr>
          <p:nvPr>
            <p:ph idx="1"/>
          </p:nvPr>
        </p:nvSpPr>
        <p:spPr>
          <a:xfrm>
            <a:off x="152400" y="666750"/>
            <a:ext cx="8763000" cy="4267201"/>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US" sz="2400" dirty="0">
                <a:latin typeface="Franklin Gothic Book" pitchFamily="34" charset="0"/>
                <a:cs typeface="Arial" pitchFamily="34" charset="0"/>
              </a:rPr>
              <a:t>Isomerism is the phenomenon in which more than one compounds have the same chemical formula but different chemical structures.</a:t>
            </a:r>
          </a:p>
          <a:p>
            <a:r>
              <a:rPr lang="en-US" sz="2400" dirty="0">
                <a:latin typeface="Franklin Gothic Book" pitchFamily="34" charset="0"/>
                <a:cs typeface="Arial" pitchFamily="34" charset="0"/>
              </a:rPr>
              <a:t>The chemical compounds that have identical chemical formulae, which means that they contain same number and same type of atoms, but differ in properties and the arrangement of atoms in the molecule are called </a:t>
            </a:r>
            <a:r>
              <a:rPr lang="en-US" sz="2400" b="1" dirty="0">
                <a:latin typeface="Franklin Gothic Book" pitchFamily="34" charset="0"/>
                <a:cs typeface="Arial" pitchFamily="34" charset="0"/>
              </a:rPr>
              <a:t>isomers.</a:t>
            </a:r>
          </a:p>
          <a:p>
            <a:r>
              <a:rPr lang="en-US" sz="2400" dirty="0">
                <a:latin typeface="Franklin Gothic Book" pitchFamily="34" charset="0"/>
                <a:cs typeface="Arial" pitchFamily="34" charset="0"/>
              </a:rPr>
              <a:t>Monosaccharides in general contain one or more </a:t>
            </a:r>
            <a:r>
              <a:rPr lang="en-US" sz="2400" dirty="0" err="1">
                <a:latin typeface="Franklin Gothic Book" pitchFamily="34" charset="0"/>
                <a:cs typeface="Arial" pitchFamily="34" charset="0"/>
              </a:rPr>
              <a:t>chiral</a:t>
            </a:r>
            <a:r>
              <a:rPr lang="en-US" sz="2400" dirty="0">
                <a:latin typeface="Franklin Gothic Book" pitchFamily="34" charset="0"/>
                <a:cs typeface="Arial" pitchFamily="34" charset="0"/>
              </a:rPr>
              <a:t> or asymmetric carbon atoms, which means that the four functional groups attached to </a:t>
            </a:r>
            <a:r>
              <a:rPr lang="en-US" sz="2400" dirty="0" err="1">
                <a:latin typeface="Franklin Gothic Book" pitchFamily="34" charset="0"/>
                <a:cs typeface="Arial" pitchFamily="34" charset="0"/>
              </a:rPr>
              <a:t>chiral</a:t>
            </a:r>
            <a:r>
              <a:rPr lang="en-US" sz="2400" dirty="0">
                <a:latin typeface="Franklin Gothic Book" pitchFamily="34" charset="0"/>
                <a:cs typeface="Arial" pitchFamily="34" charset="0"/>
              </a:rPr>
              <a:t> carbon atom are different.</a:t>
            </a:r>
          </a:p>
          <a:p>
            <a:r>
              <a:rPr lang="en-US" sz="2400" dirty="0">
                <a:latin typeface="Franklin Gothic Book" pitchFamily="34" charset="0"/>
                <a:cs typeface="Arial" pitchFamily="34" charset="0"/>
              </a:rPr>
              <a:t>Thus monosaccharides can occur in optically active isomeric forms, referred to as </a:t>
            </a:r>
            <a:r>
              <a:rPr lang="en-US" sz="2400" dirty="0" err="1">
                <a:latin typeface="Franklin Gothic Book" pitchFamily="34" charset="0"/>
                <a:cs typeface="Arial" pitchFamily="34" charset="0"/>
              </a:rPr>
              <a:t>stereoisomers</a:t>
            </a:r>
            <a:r>
              <a:rPr lang="en-US" sz="2400" dirty="0">
                <a:latin typeface="Franklin Gothic Book" pitchFamily="34" charset="0"/>
                <a:cs typeface="Arial" pitchFamily="34" charset="0"/>
              </a:rPr>
              <a:t>.</a:t>
            </a:r>
          </a:p>
          <a:p>
            <a:r>
              <a:rPr lang="en-US" sz="2400" dirty="0">
                <a:latin typeface="Franklin Gothic Book" pitchFamily="34" charset="0"/>
                <a:cs typeface="Arial" pitchFamily="34" charset="0"/>
              </a:rPr>
              <a:t> As the D- glucose has four </a:t>
            </a:r>
            <a:r>
              <a:rPr lang="en-US" sz="2400" dirty="0" err="1">
                <a:latin typeface="Franklin Gothic Book" pitchFamily="34" charset="0"/>
                <a:cs typeface="Arial" pitchFamily="34" charset="0"/>
              </a:rPr>
              <a:t>chiral</a:t>
            </a:r>
            <a:r>
              <a:rPr lang="en-US" sz="2400" dirty="0">
                <a:latin typeface="Franklin Gothic Book" pitchFamily="34" charset="0"/>
                <a:cs typeface="Arial" pitchFamily="34" charset="0"/>
              </a:rPr>
              <a:t> centers, it can attain 2</a:t>
            </a:r>
            <a:r>
              <a:rPr lang="en-US" sz="2400" baseline="30000" dirty="0">
                <a:latin typeface="Franklin Gothic Book" pitchFamily="34" charset="0"/>
                <a:cs typeface="Arial" pitchFamily="34" charset="0"/>
              </a:rPr>
              <a:t>4 </a:t>
            </a:r>
            <a:r>
              <a:rPr lang="en-US" sz="2400" dirty="0">
                <a:latin typeface="Franklin Gothic Book" pitchFamily="34" charset="0"/>
                <a:cs typeface="Arial" pitchFamily="34" charset="0"/>
              </a:rPr>
              <a:t>=16 possible </a:t>
            </a:r>
            <a:r>
              <a:rPr lang="en-US" sz="2400" dirty="0" err="1">
                <a:latin typeface="Franklin Gothic Book" pitchFamily="34" charset="0"/>
                <a:cs typeface="Arial" pitchFamily="34" charset="0"/>
              </a:rPr>
              <a:t>stereoisomers</a:t>
            </a:r>
            <a:r>
              <a:rPr lang="en-US" sz="2400" dirty="0">
                <a:latin typeface="Franklin Gothic Book" pitchFamily="34" charset="0"/>
                <a:cs typeface="Arial" pitchFamily="34" charset="0"/>
              </a:rPr>
              <a:t>. Of the 16 </a:t>
            </a:r>
            <a:r>
              <a:rPr lang="en-US" sz="2400" dirty="0" err="1">
                <a:latin typeface="Franklin Gothic Book" pitchFamily="34" charset="0"/>
                <a:cs typeface="Arial" pitchFamily="34" charset="0"/>
              </a:rPr>
              <a:t>stereoisomers</a:t>
            </a:r>
            <a:r>
              <a:rPr lang="en-US" sz="2400" dirty="0">
                <a:latin typeface="Franklin Gothic Book" pitchFamily="34" charset="0"/>
                <a:cs typeface="Arial" pitchFamily="34" charset="0"/>
              </a:rPr>
              <a:t> of glucose 8 are D forms and 8 are L forms.</a:t>
            </a: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429000" y="819150"/>
            <a:ext cx="1371600" cy="420687"/>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rgbClr val="FF0000"/>
                </a:solidFill>
                <a:effectLst/>
                <a:latin typeface="Franklin Gothic Book" pitchFamily="34" charset="0"/>
                <a:cs typeface="Arial" pitchFamily="34" charset="0"/>
              </a:rPr>
              <a:t>ISOMERS</a:t>
            </a:r>
            <a:endParaRPr kumimoji="0" lang="en-US" sz="2200" b="0" i="0" u="none" strike="noStrike" cap="none" normalizeH="0" baseline="0" dirty="0">
              <a:ln>
                <a:noFill/>
              </a:ln>
              <a:solidFill>
                <a:schemeClr val="tx1"/>
              </a:solidFill>
              <a:effectLst/>
              <a:latin typeface="Franklin Gothic Book" pitchFamily="34" charset="0"/>
              <a:cs typeface="Arial" pitchFamily="34" charset="0"/>
            </a:endParaRPr>
          </a:p>
        </p:txBody>
      </p:sp>
      <p:sp>
        <p:nvSpPr>
          <p:cNvPr id="1027" name="Text Box 3"/>
          <p:cNvSpPr txBox="1">
            <a:spLocks noChangeArrowheads="1"/>
          </p:cNvSpPr>
          <p:nvPr/>
        </p:nvSpPr>
        <p:spPr bwMode="auto">
          <a:xfrm>
            <a:off x="457200" y="1504950"/>
            <a:ext cx="1905000"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chemeClr val="tx1"/>
                </a:solidFill>
                <a:effectLst/>
                <a:latin typeface="Franklin Gothic Book" pitchFamily="34" charset="0"/>
                <a:cs typeface="Arial" pitchFamily="34" charset="0"/>
              </a:rPr>
              <a:t>ENANTIOMER</a:t>
            </a:r>
            <a:endParaRPr kumimoji="0" lang="en-US" sz="2200" b="0" i="0" u="none" strike="noStrike" cap="none" normalizeH="0" baseline="0" dirty="0">
              <a:ln>
                <a:noFill/>
              </a:ln>
              <a:solidFill>
                <a:schemeClr val="tx1"/>
              </a:solidFill>
              <a:effectLst/>
              <a:latin typeface="Franklin Gothic Book" pitchFamily="34" charset="0"/>
              <a:cs typeface="Arial" pitchFamily="34" charset="0"/>
            </a:endParaRPr>
          </a:p>
        </p:txBody>
      </p:sp>
      <p:sp>
        <p:nvSpPr>
          <p:cNvPr id="1028" name="Text Box 4"/>
          <p:cNvSpPr txBox="1">
            <a:spLocks noChangeArrowheads="1"/>
          </p:cNvSpPr>
          <p:nvPr/>
        </p:nvSpPr>
        <p:spPr bwMode="auto">
          <a:xfrm>
            <a:off x="5257800" y="1504950"/>
            <a:ext cx="1981200" cy="377825"/>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rgbClr val="FFFF00"/>
                </a:solidFill>
                <a:effectLst/>
                <a:latin typeface="Franklin Gothic Book" pitchFamily="34" charset="0"/>
                <a:cs typeface="Arial" pitchFamily="34" charset="0"/>
              </a:rPr>
              <a:t>DIASTERIAMER</a:t>
            </a:r>
            <a:endParaRPr kumimoji="0" lang="en-US" sz="2200" b="0" i="0" u="none" strike="noStrike" cap="none" normalizeH="0" baseline="0" dirty="0">
              <a:ln>
                <a:noFill/>
              </a:ln>
              <a:solidFill>
                <a:schemeClr val="tx1"/>
              </a:solidFill>
              <a:effectLst/>
              <a:latin typeface="Franklin Gothic Book" pitchFamily="34" charset="0"/>
              <a:cs typeface="Arial" pitchFamily="34" charset="0"/>
            </a:endParaRPr>
          </a:p>
        </p:txBody>
      </p:sp>
      <p:cxnSp>
        <p:nvCxnSpPr>
          <p:cNvPr id="15" name="Straight Connector 14"/>
          <p:cNvCxnSpPr>
            <a:stCxn id="21" idx="0"/>
            <a:endCxn id="1026" idx="1"/>
          </p:cNvCxnSpPr>
          <p:nvPr/>
        </p:nvCxnSpPr>
        <p:spPr>
          <a:xfrm flipV="1">
            <a:off x="1318260" y="1029494"/>
            <a:ext cx="2110740" cy="182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3" idx="0"/>
          </p:cNvCxnSpPr>
          <p:nvPr/>
        </p:nvCxnSpPr>
        <p:spPr>
          <a:xfrm>
            <a:off x="4800600" y="1047750"/>
            <a:ext cx="14706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a:off x="1295400" y="104775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248400" y="104775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6248400" y="188595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32" idx="0"/>
          </p:cNvCxnSpPr>
          <p:nvPr/>
        </p:nvCxnSpPr>
        <p:spPr>
          <a:xfrm>
            <a:off x="4648200" y="2343150"/>
            <a:ext cx="284225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4648200" y="234315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flipH="1">
            <a:off x="7467599" y="234315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 Box 7"/>
          <p:cNvSpPr txBox="1">
            <a:spLocks noChangeArrowheads="1"/>
          </p:cNvSpPr>
          <p:nvPr/>
        </p:nvSpPr>
        <p:spPr bwMode="auto">
          <a:xfrm>
            <a:off x="4114800" y="2647950"/>
            <a:ext cx="1143000" cy="381000"/>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dirty="0">
                <a:latin typeface="Franklin Gothic Book" pitchFamily="34" charset="0"/>
                <a:cs typeface="Arial" pitchFamily="34" charset="0"/>
              </a:rPr>
              <a:t>EPIMER</a:t>
            </a:r>
            <a:endParaRPr kumimoji="0" lang="en-US" sz="2200" b="1" i="0" u="none" strike="noStrike" cap="none" normalizeH="0" baseline="0" dirty="0">
              <a:ln>
                <a:noFill/>
              </a:ln>
              <a:solidFill>
                <a:schemeClr val="tx1"/>
              </a:solidFill>
              <a:effectLst/>
              <a:latin typeface="Franklin Gothic Book" pitchFamily="34" charset="0"/>
              <a:cs typeface="Arial" pitchFamily="34" charset="0"/>
            </a:endParaRPr>
          </a:p>
        </p:txBody>
      </p:sp>
      <p:sp>
        <p:nvSpPr>
          <p:cNvPr id="1032" name="Text Box 8"/>
          <p:cNvSpPr txBox="1">
            <a:spLocks noChangeArrowheads="1"/>
          </p:cNvSpPr>
          <p:nvPr/>
        </p:nvSpPr>
        <p:spPr bwMode="auto">
          <a:xfrm>
            <a:off x="6858000" y="2647950"/>
            <a:ext cx="1295400" cy="381000"/>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0" u="none" strike="noStrike" cap="none" normalizeH="0" baseline="0" dirty="0">
                <a:ln>
                  <a:noFill/>
                </a:ln>
                <a:solidFill>
                  <a:srgbClr val="C00000"/>
                </a:solidFill>
                <a:effectLst/>
                <a:latin typeface="Franklin Gothic Book" pitchFamily="34" charset="0"/>
                <a:cs typeface="Arial" pitchFamily="34" charset="0"/>
              </a:rPr>
              <a:t>ANOMER</a:t>
            </a:r>
          </a:p>
        </p:txBody>
      </p:sp>
      <p:pic>
        <p:nvPicPr>
          <p:cNvPr id="33" name="Picture 3"/>
          <p:cNvPicPr>
            <a:picLocks noChangeAspect="1" noChangeArrowheads="1"/>
          </p:cNvPicPr>
          <p:nvPr/>
        </p:nvPicPr>
        <p:blipFill>
          <a:blip r:embed="rId2" cstate="print"/>
          <a:srcRect/>
          <a:stretch>
            <a:fillRect/>
          </a:stretch>
        </p:blipFill>
        <p:spPr bwMode="auto">
          <a:xfrm>
            <a:off x="152400" y="2190750"/>
            <a:ext cx="2362200" cy="14478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35" name="Picture 2"/>
          <p:cNvPicPr>
            <a:picLocks noChangeAspect="1" noChangeArrowheads="1"/>
          </p:cNvPicPr>
          <p:nvPr/>
        </p:nvPicPr>
        <p:blipFill>
          <a:blip r:embed="rId3" cstate="print"/>
          <a:srcRect/>
          <a:stretch>
            <a:fillRect/>
          </a:stretch>
        </p:blipFill>
        <p:spPr bwMode="auto">
          <a:xfrm>
            <a:off x="3048000" y="3181350"/>
            <a:ext cx="3200400" cy="17526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3" name="Picture 3"/>
          <p:cNvPicPr>
            <a:picLocks noChangeAspect="1" noChangeArrowheads="1"/>
          </p:cNvPicPr>
          <p:nvPr/>
        </p:nvPicPr>
        <p:blipFill>
          <a:blip r:embed="rId4" cstate="print"/>
          <a:srcRect/>
          <a:stretch>
            <a:fillRect/>
          </a:stretch>
        </p:blipFill>
        <p:spPr bwMode="auto">
          <a:xfrm>
            <a:off x="6400800" y="3181350"/>
            <a:ext cx="2514600" cy="1752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39" name="Rectangle 38"/>
          <p:cNvSpPr/>
          <p:nvPr/>
        </p:nvSpPr>
        <p:spPr>
          <a:xfrm>
            <a:off x="1447800" y="133351"/>
            <a:ext cx="6553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atin typeface="Arial" pitchFamily="34" charset="0"/>
                <a:cs typeface="Arial" pitchFamily="34" charset="0"/>
              </a:rPr>
              <a:t>Isomeric forms of </a:t>
            </a:r>
            <a:r>
              <a:rPr lang="en-US" sz="2400" b="1" dirty="0" err="1">
                <a:latin typeface="Arial" pitchFamily="34" charset="0"/>
                <a:cs typeface="Arial" pitchFamily="34" charset="0"/>
              </a:rPr>
              <a:t>monosaccharides</a:t>
            </a:r>
            <a:endParaRPr lang="en-US" sz="2400" b="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9550"/>
            <a:ext cx="8839200" cy="4724400"/>
          </a:xfrm>
        </p:spPr>
        <p:style>
          <a:lnRef idx="2">
            <a:schemeClr val="accent2"/>
          </a:lnRef>
          <a:fillRef idx="1">
            <a:schemeClr val="lt1"/>
          </a:fillRef>
          <a:effectRef idx="0">
            <a:schemeClr val="accent2"/>
          </a:effectRef>
          <a:fontRef idx="minor">
            <a:schemeClr val="dk1"/>
          </a:fontRef>
        </p:style>
        <p:txBody>
          <a:bodyPr>
            <a:noAutofit/>
          </a:bodyPr>
          <a:lstStyle/>
          <a:p>
            <a:r>
              <a:rPr lang="en-US" sz="2200" b="1" dirty="0">
                <a:latin typeface="Franklin Gothic Book" pitchFamily="34" charset="0"/>
                <a:cs typeface="Arial" pitchFamily="34" charset="0"/>
              </a:rPr>
              <a:t> </a:t>
            </a:r>
            <a:r>
              <a:rPr lang="en-US" sz="2200" b="1" dirty="0" err="1">
                <a:latin typeface="Franklin Gothic Book" pitchFamily="34" charset="0"/>
                <a:cs typeface="Arial" pitchFamily="34" charset="0"/>
              </a:rPr>
              <a:t>Enantiomers</a:t>
            </a:r>
            <a:r>
              <a:rPr lang="en-US" sz="2200" b="1" dirty="0">
                <a:latin typeface="Franklin Gothic Book" pitchFamily="34" charset="0"/>
                <a:cs typeface="Arial" pitchFamily="34" charset="0"/>
              </a:rPr>
              <a:t>- </a:t>
            </a:r>
            <a:r>
              <a:rPr lang="en-US" sz="2200" dirty="0" err="1">
                <a:latin typeface="Franklin Gothic Book" pitchFamily="34" charset="0"/>
                <a:cs typeface="Arial" pitchFamily="34" charset="0"/>
              </a:rPr>
              <a:t>Stereoisomers</a:t>
            </a:r>
            <a:r>
              <a:rPr lang="en-US" sz="2200" dirty="0">
                <a:latin typeface="Franklin Gothic Book" pitchFamily="34" charset="0"/>
                <a:cs typeface="Arial" pitchFamily="34" charset="0"/>
              </a:rPr>
              <a:t> that are non-</a:t>
            </a:r>
            <a:r>
              <a:rPr lang="en-US" sz="2200" dirty="0" err="1">
                <a:latin typeface="Franklin Gothic Book" pitchFamily="34" charset="0"/>
                <a:cs typeface="Arial" pitchFamily="34" charset="0"/>
              </a:rPr>
              <a:t>superimposable</a:t>
            </a:r>
            <a:r>
              <a:rPr lang="en-US" sz="2200" dirty="0">
                <a:latin typeface="Franklin Gothic Book" pitchFamily="34" charset="0"/>
                <a:cs typeface="Arial" pitchFamily="34" charset="0"/>
              </a:rPr>
              <a:t> mirror images of each other are called </a:t>
            </a:r>
            <a:r>
              <a:rPr lang="en-US" sz="2200" b="1" dirty="0" err="1">
                <a:latin typeface="Franklin Gothic Book" pitchFamily="34" charset="0"/>
                <a:cs typeface="Arial" pitchFamily="34" charset="0"/>
              </a:rPr>
              <a:t>enantiomers</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The two different </a:t>
            </a:r>
            <a:r>
              <a:rPr lang="en-US" sz="2200" dirty="0" err="1">
                <a:latin typeface="Franklin Gothic Book" pitchFamily="34" charset="0"/>
                <a:cs typeface="Arial" pitchFamily="34" charset="0"/>
              </a:rPr>
              <a:t>enantiomers</a:t>
            </a:r>
            <a:r>
              <a:rPr lang="en-US" sz="2200" dirty="0">
                <a:latin typeface="Franklin Gothic Book" pitchFamily="34" charset="0"/>
                <a:cs typeface="Arial" pitchFamily="34" charset="0"/>
              </a:rPr>
              <a:t> of sugars are designated as</a:t>
            </a:r>
          </a:p>
          <a:p>
            <a:pPr>
              <a:buNone/>
            </a:pPr>
            <a:r>
              <a:rPr lang="en-US" sz="2200" dirty="0">
                <a:latin typeface="Franklin Gothic Book" pitchFamily="34" charset="0"/>
                <a:cs typeface="Arial" pitchFamily="34" charset="0"/>
              </a:rPr>
              <a:t>     D and L, When the arrangement of the </a:t>
            </a:r>
          </a:p>
          <a:p>
            <a:pPr>
              <a:buNone/>
            </a:pPr>
            <a:r>
              <a:rPr lang="en-US" sz="2200" dirty="0">
                <a:latin typeface="Franklin Gothic Book" pitchFamily="34" charset="0"/>
                <a:cs typeface="Arial" pitchFamily="34" charset="0"/>
              </a:rPr>
              <a:t>     hydroxyl group around the asymmetric</a:t>
            </a:r>
          </a:p>
          <a:p>
            <a:pPr>
              <a:buNone/>
            </a:pPr>
            <a:r>
              <a:rPr lang="en-US" sz="2200" dirty="0">
                <a:latin typeface="Franklin Gothic Book" pitchFamily="34" charset="0"/>
                <a:cs typeface="Arial" pitchFamily="34" charset="0"/>
              </a:rPr>
              <a:t>     carbon is on the right side, the sugar is</a:t>
            </a:r>
          </a:p>
          <a:p>
            <a:pPr>
              <a:buNone/>
            </a:pPr>
            <a:r>
              <a:rPr lang="en-US" sz="2200" dirty="0">
                <a:latin typeface="Franklin Gothic Book" pitchFamily="34" charset="0"/>
                <a:cs typeface="Arial" pitchFamily="34" charset="0"/>
              </a:rPr>
              <a:t>     the D isomer and when on the left side,</a:t>
            </a:r>
          </a:p>
          <a:p>
            <a:pPr>
              <a:buNone/>
            </a:pPr>
            <a:r>
              <a:rPr lang="en-US" sz="2200" dirty="0">
                <a:latin typeface="Franklin Gothic Book" pitchFamily="34" charset="0"/>
                <a:cs typeface="Arial" pitchFamily="34" charset="0"/>
              </a:rPr>
              <a:t>     it is designated as the L isomer. </a:t>
            </a:r>
            <a:r>
              <a:rPr lang="en-US" sz="2200" dirty="0">
                <a:latin typeface="Franklin Gothic Book" pitchFamily="34" charset="0"/>
              </a:rPr>
              <a:t>Most of</a:t>
            </a:r>
          </a:p>
          <a:p>
            <a:pPr>
              <a:buNone/>
            </a:pPr>
            <a:r>
              <a:rPr lang="en-US" sz="2200" dirty="0">
                <a:latin typeface="Franklin Gothic Book" pitchFamily="34" charset="0"/>
              </a:rPr>
              <a:t>     the </a:t>
            </a:r>
            <a:r>
              <a:rPr lang="en-US" sz="2200" dirty="0" err="1">
                <a:latin typeface="Franklin Gothic Book" pitchFamily="34" charset="0"/>
              </a:rPr>
              <a:t>monosaccharides</a:t>
            </a:r>
            <a:r>
              <a:rPr lang="en-US" sz="2200" dirty="0">
                <a:latin typeface="Franklin Gothic Book" pitchFamily="34" charset="0"/>
              </a:rPr>
              <a:t> occurring in mammals are D sugars. In solution, glucose is dextrorotatory, hence the alternative name dextrose, often used in</a:t>
            </a:r>
            <a:r>
              <a:rPr lang="en-US" sz="2200" b="1" dirty="0">
                <a:latin typeface="Franklin Gothic Book" pitchFamily="34" charset="0"/>
              </a:rPr>
              <a:t> </a:t>
            </a:r>
            <a:r>
              <a:rPr lang="en-US" sz="2200" dirty="0">
                <a:latin typeface="Franklin Gothic Book" pitchFamily="34" charset="0"/>
              </a:rPr>
              <a:t>clinical practice.</a:t>
            </a:r>
          </a:p>
          <a:p>
            <a:pPr>
              <a:buNone/>
            </a:pPr>
            <a:endParaRPr lang="en-US" sz="1800" dirty="0">
              <a:latin typeface="Arial" pitchFamily="34" charset="0"/>
              <a:cs typeface="Arial" pitchFamily="34" charset="0"/>
            </a:endParaRPr>
          </a:p>
          <a:p>
            <a:pPr>
              <a:buNone/>
            </a:pPr>
            <a:endParaRPr lang="en-US" sz="1800" dirty="0">
              <a:latin typeface="Arial" pitchFamily="34" charset="0"/>
              <a:cs typeface="Arial" pitchFamily="34" charset="0"/>
            </a:endParaRPr>
          </a:p>
          <a:p>
            <a:pPr>
              <a:buNone/>
            </a:pPr>
            <a:endParaRPr lang="en-US" sz="1800"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715000" y="1276350"/>
            <a:ext cx="2971800" cy="1828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3350"/>
            <a:ext cx="868680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b="1" dirty="0">
                <a:latin typeface="Arial" pitchFamily="34" charset="0"/>
                <a:cs typeface="Arial" pitchFamily="34" charset="0"/>
              </a:rPr>
              <a:t> </a:t>
            </a:r>
            <a:r>
              <a:rPr lang="en-US" sz="2200" b="1" dirty="0" err="1">
                <a:latin typeface="Franklin Gothic Book" pitchFamily="34" charset="0"/>
                <a:cs typeface="Arial" pitchFamily="34" charset="0"/>
              </a:rPr>
              <a:t>Diastereoisomers</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When two sugars have</a:t>
            </a:r>
          </a:p>
          <a:p>
            <a:r>
              <a:rPr lang="en-US" sz="2200" dirty="0">
                <a:latin typeface="Franklin Gothic Book" pitchFamily="34" charset="0"/>
                <a:cs typeface="Arial" pitchFamily="34" charset="0"/>
              </a:rPr>
              <a:t> identical molecular formulas, have different</a:t>
            </a:r>
          </a:p>
          <a:p>
            <a:r>
              <a:rPr lang="en-US" sz="2200" dirty="0">
                <a:latin typeface="Franklin Gothic Book" pitchFamily="34" charset="0"/>
                <a:cs typeface="Arial" pitchFamily="34" charset="0"/>
              </a:rPr>
              <a:t> arrangement of atoms and are not </a:t>
            </a:r>
            <a:r>
              <a:rPr lang="en-US" sz="2200" dirty="0" err="1">
                <a:latin typeface="Franklin Gothic Book" pitchFamily="34" charset="0"/>
                <a:cs typeface="Arial" pitchFamily="34" charset="0"/>
              </a:rPr>
              <a:t>enantiomers</a:t>
            </a:r>
            <a:endParaRPr lang="en-US" sz="2200" dirty="0">
              <a:latin typeface="Franklin Gothic Book" pitchFamily="34" charset="0"/>
              <a:cs typeface="Arial" pitchFamily="34" charset="0"/>
            </a:endParaRPr>
          </a:p>
          <a:p>
            <a:r>
              <a:rPr lang="en-US" sz="2200" dirty="0">
                <a:latin typeface="Franklin Gothic Book" pitchFamily="34" charset="0"/>
                <a:cs typeface="Arial" pitchFamily="34" charset="0"/>
              </a:rPr>
              <a:t> are called </a:t>
            </a:r>
            <a:r>
              <a:rPr lang="en-US" sz="2200" dirty="0" err="1">
                <a:latin typeface="Franklin Gothic Book" pitchFamily="34" charset="0"/>
                <a:cs typeface="Arial" pitchFamily="34" charset="0"/>
              </a:rPr>
              <a:t>diastereoisomers</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Diastereoisomers</a:t>
            </a:r>
            <a:r>
              <a:rPr lang="en-US" sz="2200" dirty="0">
                <a:latin typeface="Franklin Gothic Book" pitchFamily="34" charset="0"/>
                <a:cs typeface="Arial" pitchFamily="34" charset="0"/>
              </a:rPr>
              <a:t> </a:t>
            </a:r>
          </a:p>
          <a:p>
            <a:r>
              <a:rPr lang="en-US" sz="2200" dirty="0">
                <a:latin typeface="Franklin Gothic Book" pitchFamily="34" charset="0"/>
                <a:cs typeface="Arial" pitchFamily="34" charset="0"/>
              </a:rPr>
              <a:t>are of two types- </a:t>
            </a:r>
            <a:r>
              <a:rPr lang="en-US" sz="2200" dirty="0" err="1">
                <a:latin typeface="Franklin Gothic Book" pitchFamily="34" charset="0"/>
                <a:cs typeface="Arial" pitchFamily="34" charset="0"/>
              </a:rPr>
              <a:t>epimers</a:t>
            </a:r>
            <a:r>
              <a:rPr lang="en-US" sz="2200" dirty="0">
                <a:latin typeface="Franklin Gothic Book" pitchFamily="34" charset="0"/>
                <a:cs typeface="Arial" pitchFamily="34" charset="0"/>
              </a:rPr>
              <a:t> and </a:t>
            </a:r>
            <a:r>
              <a:rPr lang="en-US" sz="2200" dirty="0" err="1">
                <a:latin typeface="Franklin Gothic Book" pitchFamily="34" charset="0"/>
                <a:cs typeface="Arial" pitchFamily="34" charset="0"/>
              </a:rPr>
              <a:t>anomers</a:t>
            </a:r>
            <a:r>
              <a:rPr lang="en-US" sz="2200" dirty="0">
                <a:latin typeface="Franklin Gothic Book" pitchFamily="34" charset="0"/>
                <a:cs typeface="Arial" pitchFamily="34" charset="0"/>
              </a:rPr>
              <a:t>.</a:t>
            </a:r>
          </a:p>
          <a:p>
            <a:pPr>
              <a:buFont typeface="Arial" pitchFamily="34" charset="0"/>
              <a:buChar char="•"/>
            </a:pPr>
            <a:endParaRPr lang="en-US" sz="2200" b="1" dirty="0">
              <a:latin typeface="Franklin Gothic Book" pitchFamily="34" charset="0"/>
              <a:cs typeface="Arial" pitchFamily="34" charset="0"/>
            </a:endParaRPr>
          </a:p>
          <a:p>
            <a:pPr>
              <a:buFont typeface="Wingdings" pitchFamily="2" charset="2"/>
              <a:buChar char="Ø"/>
            </a:pPr>
            <a:r>
              <a:rPr lang="en-US" sz="2200" b="1" dirty="0" err="1">
                <a:latin typeface="Franklin Gothic Book" pitchFamily="34" charset="0"/>
                <a:cs typeface="Arial" pitchFamily="34" charset="0"/>
              </a:rPr>
              <a:t>Epimers</a:t>
            </a:r>
            <a:r>
              <a:rPr lang="en-US" sz="2200" dirty="0">
                <a:latin typeface="Franklin Gothic Book" pitchFamily="34" charset="0"/>
                <a:cs typeface="Arial" pitchFamily="34" charset="0"/>
              </a:rPr>
              <a:t>  Sugars that differ only in the</a:t>
            </a:r>
          </a:p>
          <a:p>
            <a:r>
              <a:rPr lang="en-US" sz="2200" dirty="0">
                <a:latin typeface="Franklin Gothic Book" pitchFamily="34" charset="0"/>
                <a:cs typeface="Arial" pitchFamily="34" charset="0"/>
              </a:rPr>
              <a:t> configuration around one carbon atom</a:t>
            </a:r>
          </a:p>
          <a:p>
            <a:r>
              <a:rPr lang="en-US" sz="2200" dirty="0">
                <a:latin typeface="Franklin Gothic Book" pitchFamily="34" charset="0"/>
                <a:cs typeface="Arial" pitchFamily="34" charset="0"/>
              </a:rPr>
              <a:t> are called the </a:t>
            </a:r>
            <a:r>
              <a:rPr lang="en-US" sz="2200" dirty="0" err="1">
                <a:latin typeface="Franklin Gothic Book" pitchFamily="34" charset="0"/>
                <a:cs typeface="Arial" pitchFamily="34" charset="0"/>
              </a:rPr>
              <a:t>epimers</a:t>
            </a:r>
            <a:r>
              <a:rPr lang="en-US" sz="2200" dirty="0">
                <a:latin typeface="Franklin Gothic Book" pitchFamily="34" charset="0"/>
                <a:cs typeface="Arial" pitchFamily="34" charset="0"/>
              </a:rPr>
              <a:t>. D-glucose and</a:t>
            </a:r>
          </a:p>
          <a:p>
            <a:r>
              <a:rPr lang="en-US" sz="2200" dirty="0">
                <a:latin typeface="Franklin Gothic Book" pitchFamily="34" charset="0"/>
                <a:cs typeface="Arial" pitchFamily="34" charset="0"/>
              </a:rPr>
              <a:t> D-mannose are </a:t>
            </a:r>
            <a:r>
              <a:rPr lang="en-US" sz="2200" dirty="0" err="1">
                <a:latin typeface="Franklin Gothic Book" pitchFamily="34" charset="0"/>
                <a:cs typeface="Arial" pitchFamily="34" charset="0"/>
              </a:rPr>
              <a:t>epimers</a:t>
            </a:r>
            <a:r>
              <a:rPr lang="en-US" sz="2200" dirty="0">
                <a:latin typeface="Franklin Gothic Book" pitchFamily="34" charset="0"/>
                <a:cs typeface="Arial" pitchFamily="34" charset="0"/>
              </a:rPr>
              <a:t>, as they differ</a:t>
            </a:r>
          </a:p>
          <a:p>
            <a:pPr>
              <a:buNone/>
            </a:pPr>
            <a:r>
              <a:rPr lang="en-US" sz="2200" dirty="0">
                <a:latin typeface="Franklin Gothic Book" pitchFamily="34" charset="0"/>
                <a:cs typeface="Arial" pitchFamily="34" charset="0"/>
              </a:rPr>
              <a:t> only in the stereochemistry at C-2. </a:t>
            </a:r>
          </a:p>
          <a:p>
            <a:pPr>
              <a:buNone/>
            </a:pPr>
            <a:r>
              <a:rPr lang="en-US" sz="2200" dirty="0">
                <a:latin typeface="Franklin Gothic Book" pitchFamily="34" charset="0"/>
                <a:cs typeface="Arial" pitchFamily="34" charset="0"/>
              </a:rPr>
              <a:t> Similarly D-glucose and D-</a:t>
            </a:r>
            <a:r>
              <a:rPr lang="en-US" sz="2200" dirty="0" err="1">
                <a:latin typeface="Franklin Gothic Book" pitchFamily="34" charset="0"/>
                <a:cs typeface="Arial" pitchFamily="34" charset="0"/>
              </a:rPr>
              <a:t>galactose</a:t>
            </a:r>
            <a:r>
              <a:rPr lang="en-US" sz="2200" dirty="0">
                <a:latin typeface="Franklin Gothic Book" pitchFamily="34" charset="0"/>
                <a:cs typeface="Arial" pitchFamily="34" charset="0"/>
              </a:rPr>
              <a:t> are</a:t>
            </a:r>
          </a:p>
          <a:p>
            <a:pPr>
              <a:buNone/>
            </a:pP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epimers</a:t>
            </a:r>
            <a:r>
              <a:rPr lang="en-US" sz="2200" dirty="0">
                <a:latin typeface="Franklin Gothic Book" pitchFamily="34" charset="0"/>
                <a:cs typeface="Arial" pitchFamily="34" charset="0"/>
              </a:rPr>
              <a:t>, which differ at C-4 position.</a:t>
            </a:r>
          </a:p>
          <a:p>
            <a:pPr>
              <a:buNone/>
            </a:pPr>
            <a:endParaRPr lang="en-US" sz="2200" dirty="0">
              <a:latin typeface="Franklin Gothic Book"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6172200" y="514350"/>
            <a:ext cx="2590800" cy="16764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4" name="Picture 2"/>
          <p:cNvPicPr>
            <a:picLocks noChangeAspect="1" noChangeArrowheads="1"/>
          </p:cNvPicPr>
          <p:nvPr/>
        </p:nvPicPr>
        <p:blipFill>
          <a:blip r:embed="rId3" cstate="print"/>
          <a:srcRect/>
          <a:stretch>
            <a:fillRect/>
          </a:stretch>
        </p:blipFill>
        <p:spPr bwMode="auto">
          <a:xfrm>
            <a:off x="5257800" y="2647950"/>
            <a:ext cx="3505200" cy="205740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5" name="AutoShape 7"/>
          <p:cNvSpPr>
            <a:spLocks noChangeArrowheads="1"/>
          </p:cNvSpPr>
          <p:nvPr/>
        </p:nvSpPr>
        <p:spPr bwMode="auto">
          <a:xfrm>
            <a:off x="6858000" y="133350"/>
            <a:ext cx="1295400" cy="381000"/>
          </a:xfrm>
          <a:prstGeom prst="downArrowCallout">
            <a:avLst>
              <a:gd name="adj1" fmla="val 57927"/>
              <a:gd name="adj2" fmla="val 57927"/>
              <a:gd name="adj3" fmla="val 16667"/>
              <a:gd name="adj4" fmla="val 68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000" b="1" dirty="0" err="1">
                <a:latin typeface="Franklin Gothic Book" pitchFamily="34" charset="0"/>
                <a:cs typeface="Arial" pitchFamily="34" charset="0"/>
              </a:rPr>
              <a:t>Diastereoisomers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AutoShape 7"/>
          <p:cNvSpPr>
            <a:spLocks noChangeArrowheads="1"/>
          </p:cNvSpPr>
          <p:nvPr/>
        </p:nvSpPr>
        <p:spPr bwMode="auto">
          <a:xfrm>
            <a:off x="5486400" y="2343150"/>
            <a:ext cx="762000" cy="304800"/>
          </a:xfrm>
          <a:prstGeom prst="downArrowCallout">
            <a:avLst>
              <a:gd name="adj1" fmla="val 57927"/>
              <a:gd name="adj2" fmla="val 57927"/>
              <a:gd name="adj3" fmla="val 16667"/>
              <a:gd name="adj4" fmla="val 68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000" b="1" dirty="0" err="1">
                <a:latin typeface="Arial" pitchFamily="34" charset="0"/>
                <a:cs typeface="Arial" pitchFamily="34" charset="0"/>
              </a:rPr>
              <a:t>Epimers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5750"/>
            <a:ext cx="8839200" cy="4724400"/>
          </a:xfrm>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Ø"/>
            </a:pPr>
            <a:r>
              <a:rPr lang="en-US" sz="2200" b="1" dirty="0" err="1">
                <a:latin typeface="Franklin Gothic Book" pitchFamily="34" charset="0"/>
                <a:cs typeface="Arial" pitchFamily="34" charset="0"/>
              </a:rPr>
              <a:t>Anomers</a:t>
            </a:r>
            <a:r>
              <a:rPr lang="en-US" sz="2200" dirty="0">
                <a:latin typeface="Franklin Gothic Book" pitchFamily="34" charset="0"/>
                <a:cs typeface="Arial" pitchFamily="34" charset="0"/>
              </a:rPr>
              <a:t> -They are </a:t>
            </a:r>
            <a:r>
              <a:rPr lang="en-US" sz="2200" dirty="0" err="1">
                <a:latin typeface="Franklin Gothic Book" pitchFamily="34" charset="0"/>
                <a:cs typeface="Arial" pitchFamily="34" charset="0"/>
              </a:rPr>
              <a:t>diastereoisomers</a:t>
            </a:r>
            <a:r>
              <a:rPr lang="en-US" sz="2200" dirty="0">
                <a:latin typeface="Franklin Gothic Book" pitchFamily="34" charset="0"/>
                <a:cs typeface="Arial" pitchFamily="34" charset="0"/>
              </a:rPr>
              <a:t> of cyclic forms of sugar molecules differing in the arrangement of H and OH only around the </a:t>
            </a:r>
            <a:r>
              <a:rPr lang="en-US" sz="2200" b="1" dirty="0" err="1">
                <a:latin typeface="Franklin Gothic Book" pitchFamily="34" charset="0"/>
                <a:cs typeface="Arial" pitchFamily="34" charset="0"/>
              </a:rPr>
              <a:t>anomeric</a:t>
            </a:r>
            <a:r>
              <a:rPr lang="en-US" sz="2200" dirty="0">
                <a:latin typeface="Franklin Gothic Book" pitchFamily="34" charset="0"/>
                <a:cs typeface="Arial" pitchFamily="34" charset="0"/>
              </a:rPr>
              <a:t> carbon (C-1 atom of an </a:t>
            </a:r>
            <a:r>
              <a:rPr lang="en-US" sz="2200" dirty="0" err="1">
                <a:latin typeface="Franklin Gothic Book" pitchFamily="34" charset="0"/>
                <a:cs typeface="Arial" pitchFamily="34" charset="0"/>
              </a:rPr>
              <a:t>aldose</a:t>
            </a:r>
            <a:r>
              <a:rPr lang="en-US" sz="2200" dirty="0">
                <a:latin typeface="Franklin Gothic Book" pitchFamily="34" charset="0"/>
                <a:cs typeface="Arial" pitchFamily="34" charset="0"/>
              </a:rPr>
              <a:t> or the C-2 atom of a </a:t>
            </a:r>
            <a:r>
              <a:rPr lang="en-US" sz="2200" dirty="0" err="1">
                <a:latin typeface="Franklin Gothic Book" pitchFamily="34" charset="0"/>
                <a:cs typeface="Arial" pitchFamily="34" charset="0"/>
              </a:rPr>
              <a:t>ketose</a:t>
            </a:r>
            <a:r>
              <a:rPr lang="en-US" sz="2200" dirty="0">
                <a:latin typeface="Franklin Gothic Book" pitchFamily="34" charset="0"/>
                <a:cs typeface="Arial" pitchFamily="34" charset="0"/>
              </a:rPr>
              <a:t>).The </a:t>
            </a:r>
            <a:r>
              <a:rPr lang="en-US" sz="2200" dirty="0" err="1">
                <a:latin typeface="Franklin Gothic Book" pitchFamily="34" charset="0"/>
                <a:cs typeface="Arial" pitchFamily="34" charset="0"/>
              </a:rPr>
              <a:t>anomeric</a:t>
            </a:r>
            <a:r>
              <a:rPr lang="en-US" sz="2200" dirty="0">
                <a:latin typeface="Franklin Gothic Book" pitchFamily="34" charset="0"/>
                <a:cs typeface="Arial" pitchFamily="34" charset="0"/>
              </a:rPr>
              <a:t> carbon is the carbon derived from the carbonyl carbon compound (the </a:t>
            </a:r>
            <a:r>
              <a:rPr lang="en-US" sz="2200" dirty="0" err="1">
                <a:latin typeface="Franklin Gothic Book" pitchFamily="34" charset="0"/>
                <a:cs typeface="Arial" pitchFamily="34" charset="0"/>
              </a:rPr>
              <a:t>aldehyde</a:t>
            </a:r>
            <a:r>
              <a:rPr lang="en-US" sz="2200" dirty="0">
                <a:latin typeface="Franklin Gothic Book" pitchFamily="34" charset="0"/>
                <a:cs typeface="Arial" pitchFamily="34" charset="0"/>
              </a:rPr>
              <a:t> or </a:t>
            </a:r>
            <a:r>
              <a:rPr lang="en-US" sz="2200" dirty="0" err="1">
                <a:latin typeface="Franklin Gothic Book" pitchFamily="34" charset="0"/>
                <a:cs typeface="Arial" pitchFamily="34" charset="0"/>
              </a:rPr>
              <a:t>ketone</a:t>
            </a:r>
            <a:r>
              <a:rPr lang="en-US" sz="2200" dirty="0">
                <a:latin typeface="Franklin Gothic Book" pitchFamily="34" charset="0"/>
                <a:cs typeface="Arial" pitchFamily="34" charset="0"/>
              </a:rPr>
              <a:t> functional group) of the open-chain form of the carbohydrate molecule. </a:t>
            </a:r>
          </a:p>
          <a:p>
            <a:pPr>
              <a:buNone/>
            </a:pPr>
            <a:r>
              <a:rPr lang="en-US" sz="2200" dirty="0">
                <a:latin typeface="Franklin Gothic Book" pitchFamily="34" charset="0"/>
                <a:cs typeface="Arial" pitchFamily="34" charset="0"/>
              </a:rPr>
              <a:t>    The Cyclic forms of carbohydrates</a:t>
            </a:r>
          </a:p>
          <a:p>
            <a:pPr>
              <a:buNone/>
            </a:pPr>
            <a:r>
              <a:rPr lang="en-US" sz="2200" dirty="0">
                <a:latin typeface="Franklin Gothic Book" pitchFamily="34" charset="0"/>
                <a:cs typeface="Arial" pitchFamily="34" charset="0"/>
              </a:rPr>
              <a:t>    can exist in two forms, α- and β-</a:t>
            </a:r>
          </a:p>
          <a:p>
            <a:pPr>
              <a:buNone/>
            </a:pPr>
            <a:r>
              <a:rPr lang="en-US" sz="2200" dirty="0">
                <a:latin typeface="Franklin Gothic Book" pitchFamily="34" charset="0"/>
                <a:cs typeface="Arial" pitchFamily="34" charset="0"/>
              </a:rPr>
              <a:t>    based on the position of the</a:t>
            </a:r>
          </a:p>
          <a:p>
            <a:pPr>
              <a:buNone/>
            </a:pPr>
            <a:r>
              <a:rPr lang="en-US" sz="2200" dirty="0">
                <a:latin typeface="Franklin Gothic Book" pitchFamily="34" charset="0"/>
                <a:cs typeface="Arial" pitchFamily="34" charset="0"/>
              </a:rPr>
              <a:t>    substituent at  the </a:t>
            </a:r>
            <a:r>
              <a:rPr lang="en-US" sz="2200" b="1" dirty="0" err="1">
                <a:latin typeface="Franklin Gothic Book" pitchFamily="34" charset="0"/>
                <a:cs typeface="Arial" pitchFamily="34" charset="0"/>
              </a:rPr>
              <a:t>anomeric</a:t>
            </a:r>
            <a:r>
              <a:rPr lang="en-US" sz="2200" dirty="0">
                <a:latin typeface="Franklin Gothic Book" pitchFamily="34" charset="0"/>
                <a:cs typeface="Arial" pitchFamily="34" charset="0"/>
              </a:rPr>
              <a:t> center.</a:t>
            </a:r>
          </a:p>
          <a:p>
            <a:pPr>
              <a:buNone/>
            </a:pPr>
            <a:endParaRPr lang="en-US" sz="2400" dirty="0"/>
          </a:p>
        </p:txBody>
      </p:sp>
      <p:sp>
        <p:nvSpPr>
          <p:cNvPr id="7" name="AutoShape 2"/>
          <p:cNvSpPr>
            <a:spLocks noChangeArrowheads="1"/>
          </p:cNvSpPr>
          <p:nvPr/>
        </p:nvSpPr>
        <p:spPr bwMode="auto">
          <a:xfrm>
            <a:off x="1905000" y="4019550"/>
            <a:ext cx="2876550" cy="533400"/>
          </a:xfrm>
          <a:prstGeom prst="rightArrow">
            <a:avLst>
              <a:gd name="adj1" fmla="val 50000"/>
              <a:gd name="adj2" fmla="val 5731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200" b="1" dirty="0">
                <a:latin typeface="Arial Narrow" pitchFamily="34" charset="0"/>
              </a:rPr>
              <a:t>α-D-glucose and β-D-glucose are </a:t>
            </a:r>
            <a:r>
              <a:rPr lang="en-US" sz="1200" b="1" dirty="0" err="1">
                <a:latin typeface="Arial Narrow" pitchFamily="34" charset="0"/>
              </a:rPr>
              <a:t>anom</a:t>
            </a:r>
            <a:r>
              <a:rPr lang="en-US" sz="1200" dirty="0" err="1">
                <a:latin typeface="Arial Narrow" pitchFamily="34" charset="0"/>
              </a:rPr>
              <a:t>ers</a:t>
            </a:r>
            <a:endParaRPr kumimoji="0" lang="en-US" sz="1200" b="1" i="0" u="none" strike="noStrike" cap="none" normalizeH="0" baseline="0" dirty="0">
              <a:ln>
                <a:noFill/>
              </a:ln>
              <a:solidFill>
                <a:schemeClr val="tx1"/>
              </a:solidFill>
              <a:effectLst/>
              <a:latin typeface="Arial Narrow" pitchFamily="34" charset="0"/>
              <a:cs typeface="Arial" pitchFamily="34" charset="0"/>
            </a:endParaRPr>
          </a:p>
        </p:txBody>
      </p:sp>
      <p:pic>
        <p:nvPicPr>
          <p:cNvPr id="8" name="Picture 6" descr="Can anyone explain to me how to identify epimers and anomers in ..."/>
          <p:cNvPicPr>
            <a:picLocks noChangeAspect="1" noChangeArrowheads="1"/>
          </p:cNvPicPr>
          <p:nvPr/>
        </p:nvPicPr>
        <p:blipFill>
          <a:blip r:embed="rId2" cstate="print"/>
          <a:srcRect b="6897"/>
          <a:stretch>
            <a:fillRect/>
          </a:stretch>
        </p:blipFill>
        <p:spPr bwMode="auto">
          <a:xfrm>
            <a:off x="4876800" y="2495550"/>
            <a:ext cx="3657600" cy="2209800"/>
          </a:xfrm>
          <a:prstGeom prst="rect">
            <a:avLst/>
          </a:prstGeom>
        </p:spPr>
        <p:style>
          <a:lnRef idx="2">
            <a:schemeClr val="accent6"/>
          </a:lnRef>
          <a:fillRef idx="1">
            <a:schemeClr val="lt1"/>
          </a:fillRef>
          <a:effectRef idx="0">
            <a:schemeClr val="accent6"/>
          </a:effectRef>
          <a:fontRef idx="minor">
            <a:schemeClr val="dk1"/>
          </a:fontRef>
        </p:style>
      </p:pic>
      <p:sp>
        <p:nvSpPr>
          <p:cNvPr id="10" name="Rectangle 9"/>
          <p:cNvSpPr/>
          <p:nvPr/>
        </p:nvSpPr>
        <p:spPr>
          <a:xfrm>
            <a:off x="7239000" y="4705350"/>
            <a:ext cx="1010213" cy="230832"/>
          </a:xfrm>
          <a:prstGeom prst="rect">
            <a:avLst/>
          </a:prstGeom>
        </p:spPr>
        <p:txBody>
          <a:bodyPr wrap="square">
            <a:spAutoFit/>
          </a:bodyPr>
          <a:lstStyle/>
          <a:p>
            <a:r>
              <a:rPr lang="en-US" sz="900" dirty="0">
                <a:latin typeface="Arial Narrow" pitchFamily="34" charset="0"/>
              </a:rPr>
              <a:t>wikispaces.psu.edu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1"/>
            <a:ext cx="6324600" cy="380999"/>
          </a:xfr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2400" b="1" dirty="0">
                <a:latin typeface="Arial" pitchFamily="34" charset="0"/>
                <a:cs typeface="Arial" pitchFamily="34" charset="0"/>
              </a:rPr>
              <a:t>Structure of monosaccharides</a:t>
            </a:r>
          </a:p>
        </p:txBody>
      </p:sp>
      <p:sp>
        <p:nvSpPr>
          <p:cNvPr id="3" name="Content Placeholder 2"/>
          <p:cNvSpPr>
            <a:spLocks noGrp="1"/>
          </p:cNvSpPr>
          <p:nvPr>
            <p:ph idx="1"/>
          </p:nvPr>
        </p:nvSpPr>
        <p:spPr>
          <a:xfrm>
            <a:off x="152400" y="666750"/>
            <a:ext cx="8839200" cy="4267200"/>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a:spcBef>
                <a:spcPts val="1200"/>
              </a:spcBef>
              <a:buNone/>
            </a:pPr>
            <a:r>
              <a:rPr lang="en-US" sz="8800" dirty="0">
                <a:latin typeface="Franklin Gothic Book" pitchFamily="34" charset="0"/>
              </a:rPr>
              <a:t>The monosaccharides may be represented by two structures. They are-</a:t>
            </a:r>
          </a:p>
          <a:p>
            <a:pPr marL="1371600" indent="-1371600">
              <a:spcBef>
                <a:spcPts val="1200"/>
              </a:spcBef>
              <a:buNone/>
            </a:pPr>
            <a:r>
              <a:rPr lang="en-US" sz="8800" b="1" dirty="0">
                <a:latin typeface="Franklin Gothic Book" pitchFamily="34" charset="0"/>
              </a:rPr>
              <a:t>1. Straight or open chain structure and</a:t>
            </a:r>
          </a:p>
          <a:p>
            <a:pPr marL="1371600" indent="-1371600">
              <a:spcBef>
                <a:spcPts val="800"/>
              </a:spcBef>
              <a:buNone/>
            </a:pPr>
            <a:r>
              <a:rPr lang="en-US" sz="8800" b="1" dirty="0">
                <a:latin typeface="Franklin Gothic Book" pitchFamily="34" charset="0"/>
              </a:rPr>
              <a:t>2. Cyclic or ring structure.</a:t>
            </a:r>
          </a:p>
          <a:p>
            <a:pPr>
              <a:lnSpc>
                <a:spcPct val="110000"/>
              </a:lnSpc>
              <a:buNone/>
            </a:pPr>
            <a:r>
              <a:rPr lang="en-US" sz="8800" b="1" dirty="0">
                <a:latin typeface="Franklin Gothic Book" pitchFamily="34" charset="0"/>
              </a:rPr>
              <a:t> 1.</a:t>
            </a:r>
            <a:r>
              <a:rPr lang="en-US" sz="8800" b="1" u="sng" dirty="0">
                <a:latin typeface="Franklin Gothic Book" pitchFamily="34" charset="0"/>
              </a:rPr>
              <a:t>Straight chain structure </a:t>
            </a:r>
            <a:r>
              <a:rPr lang="en-US" sz="8800" b="1" dirty="0">
                <a:latin typeface="Franklin Gothic Book" pitchFamily="34" charset="0"/>
              </a:rPr>
              <a:t>– </a:t>
            </a:r>
          </a:p>
          <a:p>
            <a:pPr>
              <a:lnSpc>
                <a:spcPct val="110000"/>
              </a:lnSpc>
            </a:pPr>
            <a:r>
              <a:rPr lang="en-US" sz="8800" dirty="0">
                <a:latin typeface="Franklin Gothic Book" pitchFamily="34" charset="0"/>
              </a:rPr>
              <a:t>In straight chain structure of 6 carbon D glucose (</a:t>
            </a:r>
            <a:r>
              <a:rPr lang="en-US" sz="8800" dirty="0" err="1">
                <a:latin typeface="Franklin Gothic Book" pitchFamily="34" charset="0"/>
              </a:rPr>
              <a:t>aldohexose</a:t>
            </a:r>
            <a:r>
              <a:rPr lang="en-US" sz="8800" dirty="0">
                <a:latin typeface="Franklin Gothic Book" pitchFamily="34" charset="0"/>
              </a:rPr>
              <a:t>), the atoms are arranged in a straight line. </a:t>
            </a:r>
          </a:p>
          <a:p>
            <a:pPr>
              <a:lnSpc>
                <a:spcPct val="110000"/>
              </a:lnSpc>
            </a:pPr>
            <a:r>
              <a:rPr lang="en-US" sz="8800" dirty="0">
                <a:latin typeface="Franklin Gothic Book" pitchFamily="34" charset="0"/>
              </a:rPr>
              <a:t>It is also called open chain structure because the two ends remain separate and they are not linked.</a:t>
            </a:r>
          </a:p>
          <a:p>
            <a:pPr>
              <a:lnSpc>
                <a:spcPct val="110000"/>
              </a:lnSpc>
            </a:pPr>
            <a:r>
              <a:rPr lang="en-US" sz="8800" dirty="0">
                <a:latin typeface="Franklin Gothic Book" pitchFamily="34" charset="0"/>
              </a:rPr>
              <a:t>Fischer’s projection formulas (proposed by Emil Fischer) are often used to represent three dimensional sugar structures in straight chain structure. </a:t>
            </a:r>
            <a:endParaRPr lang="en-US" sz="2000" dirty="0">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5750"/>
            <a:ext cx="8763000" cy="44935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sz="2200" dirty="0">
                <a:latin typeface="Franklin Gothic Book" pitchFamily="34" charset="0"/>
              </a:rPr>
              <a:t>According to Fischer, the </a:t>
            </a:r>
            <a:r>
              <a:rPr lang="en-US" sz="2200" dirty="0" err="1">
                <a:latin typeface="Franklin Gothic Book" pitchFamily="34" charset="0"/>
              </a:rPr>
              <a:t>aldehyde</a:t>
            </a:r>
            <a:r>
              <a:rPr lang="en-US" sz="2200" dirty="0">
                <a:latin typeface="Franklin Gothic Book" pitchFamily="34" charset="0"/>
              </a:rPr>
              <a:t> group is placed at one end and the remaining carbon atoms are arranged one behind  the other.</a:t>
            </a:r>
          </a:p>
          <a:p>
            <a:pPr>
              <a:buFont typeface="Arial" pitchFamily="34" charset="0"/>
              <a:buChar char="•"/>
            </a:pPr>
            <a:r>
              <a:rPr lang="en-US" sz="2200" dirty="0">
                <a:latin typeface="Franklin Gothic Book" pitchFamily="34" charset="0"/>
              </a:rPr>
              <a:t>The last carbon atom contains two H atoms and one –OH group</a:t>
            </a:r>
          </a:p>
          <a:p>
            <a:pPr>
              <a:buNone/>
            </a:pPr>
            <a:r>
              <a:rPr lang="en-US" sz="2200" dirty="0">
                <a:latin typeface="Franklin Gothic Book" pitchFamily="34" charset="0"/>
              </a:rPr>
              <a:t> (</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2</a:t>
            </a:r>
            <a:r>
              <a:rPr lang="en-US" sz="2200" dirty="0">
                <a:latin typeface="Franklin Gothic Book" pitchFamily="34" charset="0"/>
              </a:rPr>
              <a:t>OH).</a:t>
            </a:r>
          </a:p>
          <a:p>
            <a:pPr>
              <a:buFont typeface="Arial" pitchFamily="34" charset="0"/>
              <a:buChar char="•"/>
            </a:pPr>
            <a:r>
              <a:rPr lang="en-US" sz="2200" dirty="0">
                <a:latin typeface="Franklin Gothic Book" pitchFamily="34" charset="0"/>
              </a:rPr>
              <a:t> The remaining carbon atoms contain H atom on one</a:t>
            </a:r>
          </a:p>
          <a:p>
            <a:pPr>
              <a:buNone/>
            </a:pPr>
            <a:r>
              <a:rPr lang="en-US" sz="2200" dirty="0">
                <a:latin typeface="Franklin Gothic Book" pitchFamily="34" charset="0"/>
              </a:rPr>
              <a:t> side and OH group on the other  side. </a:t>
            </a:r>
          </a:p>
          <a:p>
            <a:pPr>
              <a:buFont typeface="Arial" pitchFamily="34" charset="0"/>
              <a:buChar char="•"/>
            </a:pPr>
            <a:r>
              <a:rPr lang="en-US" sz="2200" dirty="0">
                <a:latin typeface="Franklin Gothic Book" pitchFamily="34" charset="0"/>
              </a:rPr>
              <a:t>The carbon atoms are numbered from the </a:t>
            </a:r>
            <a:r>
              <a:rPr lang="en-US" sz="2200" dirty="0" err="1">
                <a:latin typeface="Franklin Gothic Book" pitchFamily="34" charset="0"/>
              </a:rPr>
              <a:t>aldehyde</a:t>
            </a:r>
            <a:r>
              <a:rPr lang="en-US" sz="2200" dirty="0">
                <a:latin typeface="Franklin Gothic Book" pitchFamily="34" charset="0"/>
              </a:rPr>
              <a:t>  </a:t>
            </a:r>
          </a:p>
          <a:p>
            <a:pPr>
              <a:buNone/>
            </a:pPr>
            <a:r>
              <a:rPr lang="en-US" sz="2200" dirty="0">
                <a:latin typeface="Franklin Gothic Book" pitchFamily="34" charset="0"/>
              </a:rPr>
              <a:t>group. </a:t>
            </a:r>
          </a:p>
          <a:p>
            <a:pPr>
              <a:buFont typeface="Arial" pitchFamily="34" charset="0"/>
              <a:buChar char="•"/>
            </a:pPr>
            <a:r>
              <a:rPr lang="en-US" sz="2200" dirty="0">
                <a:latin typeface="Franklin Gothic Book" pitchFamily="34" charset="0"/>
              </a:rPr>
              <a:t>The carbon atom of the </a:t>
            </a:r>
            <a:r>
              <a:rPr lang="en-US" sz="2200" dirty="0" err="1">
                <a:latin typeface="Franklin Gothic Book" pitchFamily="34" charset="0"/>
              </a:rPr>
              <a:t>aldehyde</a:t>
            </a:r>
            <a:r>
              <a:rPr lang="en-US" sz="2200" dirty="0">
                <a:latin typeface="Franklin Gothic Book" pitchFamily="34" charset="0"/>
              </a:rPr>
              <a:t>  group is  the  </a:t>
            </a:r>
          </a:p>
          <a:p>
            <a:pPr>
              <a:buNone/>
            </a:pPr>
            <a:r>
              <a:rPr lang="en-US" sz="2200" dirty="0">
                <a:latin typeface="Franklin Gothic Book" pitchFamily="34" charset="0"/>
              </a:rPr>
              <a:t>carbon atom number 1 and the carbon atom</a:t>
            </a:r>
          </a:p>
          <a:p>
            <a:pPr>
              <a:buNone/>
            </a:pPr>
            <a:r>
              <a:rPr lang="en-US" sz="2200" dirty="0">
                <a:latin typeface="Franklin Gothic Book" pitchFamily="34" charset="0"/>
              </a:rPr>
              <a:t> containing </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2</a:t>
            </a:r>
            <a:r>
              <a:rPr lang="en-US" sz="2200" dirty="0">
                <a:latin typeface="Franklin Gothic Book" pitchFamily="34" charset="0"/>
              </a:rPr>
              <a:t>OH is the carbon atom number</a:t>
            </a:r>
          </a:p>
          <a:p>
            <a:pPr>
              <a:buNone/>
            </a:pPr>
            <a:r>
              <a:rPr lang="en-US" sz="2200" dirty="0">
                <a:latin typeface="Franklin Gothic Book" pitchFamily="34" charset="0"/>
              </a:rPr>
              <a:t> 6 (in </a:t>
            </a:r>
            <a:r>
              <a:rPr lang="en-US" sz="2200" dirty="0" err="1">
                <a:latin typeface="Franklin Gothic Book" pitchFamily="34" charset="0"/>
              </a:rPr>
              <a:t>hexoses</a:t>
            </a:r>
            <a:r>
              <a:rPr lang="en-US" sz="2200" dirty="0">
                <a:latin typeface="Franklin Gothic Book" pitchFamily="34" charset="0"/>
              </a:rPr>
              <a:t>).</a:t>
            </a:r>
          </a:p>
          <a:p>
            <a:pPr>
              <a:buNone/>
            </a:pPr>
            <a:endParaRPr lang="en-US" sz="2200" dirty="0">
              <a:latin typeface="Franklin Gothic Book" pitchFamily="34" charset="0"/>
            </a:endParaRPr>
          </a:p>
        </p:txBody>
      </p:sp>
      <p:pic>
        <p:nvPicPr>
          <p:cNvPr id="3" name="Picture 2"/>
          <p:cNvPicPr>
            <a:picLocks noChangeAspect="1" noChangeArrowheads="1"/>
          </p:cNvPicPr>
          <p:nvPr/>
        </p:nvPicPr>
        <p:blipFill>
          <a:blip r:embed="rId2" cstate="print"/>
          <a:srcRect l="4545" r="4545"/>
          <a:stretch>
            <a:fillRect/>
          </a:stretch>
        </p:blipFill>
        <p:spPr bwMode="auto">
          <a:xfrm>
            <a:off x="6629400" y="2038350"/>
            <a:ext cx="1905000" cy="22098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05979"/>
            <a:ext cx="5638800" cy="384571"/>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2400" b="1" dirty="0">
                <a:latin typeface="Arial" pitchFamily="34" charset="0"/>
                <a:cs typeface="Arial" pitchFamily="34" charset="0"/>
              </a:rPr>
              <a:t>Cyclic structure or ring structure</a:t>
            </a:r>
          </a:p>
        </p:txBody>
      </p:sp>
      <p:sp>
        <p:nvSpPr>
          <p:cNvPr id="3" name="Content Placeholder 2"/>
          <p:cNvSpPr>
            <a:spLocks noGrp="1"/>
          </p:cNvSpPr>
          <p:nvPr>
            <p:ph idx="1"/>
          </p:nvPr>
        </p:nvSpPr>
        <p:spPr>
          <a:xfrm>
            <a:off x="152400" y="666750"/>
            <a:ext cx="8839200" cy="4343400"/>
          </a:xfrm>
        </p:spPr>
        <p:style>
          <a:lnRef idx="2">
            <a:schemeClr val="accent1"/>
          </a:lnRef>
          <a:fillRef idx="1">
            <a:schemeClr val="lt1"/>
          </a:fillRef>
          <a:effectRef idx="0">
            <a:schemeClr val="accent1"/>
          </a:effectRef>
          <a:fontRef idx="minor">
            <a:schemeClr val="dk1"/>
          </a:fontRef>
        </p:style>
        <p:txBody>
          <a:bodyPr>
            <a:noAutofit/>
          </a:bodyPr>
          <a:lstStyle/>
          <a:p>
            <a:r>
              <a:rPr lang="en-US" sz="2200" dirty="0">
                <a:latin typeface="Franklin Gothic Book" pitchFamily="34" charset="0"/>
                <a:cs typeface="Arial" pitchFamily="34" charset="0"/>
              </a:rPr>
              <a:t>In aqueous solution, </a:t>
            </a:r>
            <a:r>
              <a:rPr lang="en-US" sz="2200" dirty="0" err="1">
                <a:latin typeface="Franklin Gothic Book" pitchFamily="34" charset="0"/>
                <a:cs typeface="Arial" pitchFamily="34" charset="0"/>
              </a:rPr>
              <a:t>aldotetroses</a:t>
            </a:r>
            <a:r>
              <a:rPr lang="en-US" sz="2200" dirty="0">
                <a:latin typeface="Franklin Gothic Book" pitchFamily="34" charset="0"/>
                <a:cs typeface="Arial" pitchFamily="34" charset="0"/>
              </a:rPr>
              <a:t> and all monosaccharides with five or more carbon atoms in the backbone occur predominantly as cyclic (ring) structures.</a:t>
            </a:r>
          </a:p>
          <a:p>
            <a:r>
              <a:rPr lang="en-US" sz="2200" dirty="0">
                <a:latin typeface="Franklin Gothic Book" pitchFamily="34" charset="0"/>
                <a:cs typeface="Arial" pitchFamily="34" charset="0"/>
              </a:rPr>
              <a:t> In cyclic structures, the carbonyl group has formed a covalent bond with the oxygen of a hydroxyl group along the chain.</a:t>
            </a:r>
          </a:p>
          <a:p>
            <a:r>
              <a:rPr lang="en-US" sz="2200" dirty="0">
                <a:latin typeface="Franklin Gothic Book" pitchFamily="34" charset="0"/>
                <a:cs typeface="Arial" pitchFamily="34" charset="0"/>
              </a:rPr>
              <a:t>The formation of these ring structures is the result of a general reaction between alcohols and </a:t>
            </a:r>
            <a:r>
              <a:rPr lang="en-US" sz="2200" dirty="0" err="1">
                <a:latin typeface="Franklin Gothic Book" pitchFamily="34" charset="0"/>
                <a:cs typeface="Arial" pitchFamily="34" charset="0"/>
              </a:rPr>
              <a:t>aldehydes</a:t>
            </a:r>
            <a:r>
              <a:rPr lang="en-US" sz="2200" dirty="0">
                <a:latin typeface="Franklin Gothic Book" pitchFamily="34" charset="0"/>
                <a:cs typeface="Arial" pitchFamily="34" charset="0"/>
              </a:rPr>
              <a:t> or </a:t>
            </a:r>
            <a:r>
              <a:rPr lang="en-US" sz="2200" dirty="0" err="1">
                <a:latin typeface="Franklin Gothic Book" pitchFamily="34" charset="0"/>
                <a:cs typeface="Arial" pitchFamily="34" charset="0"/>
              </a:rPr>
              <a:t>ketones</a:t>
            </a:r>
            <a:r>
              <a:rPr lang="en-US" sz="2200" dirty="0">
                <a:latin typeface="Franklin Gothic Book" pitchFamily="34" charset="0"/>
                <a:cs typeface="Arial" pitchFamily="34" charset="0"/>
              </a:rPr>
              <a:t> to form derivatives called </a:t>
            </a:r>
            <a:r>
              <a:rPr lang="en-US" sz="2200" b="1" dirty="0" err="1">
                <a:latin typeface="Franklin Gothic Book" pitchFamily="34" charset="0"/>
                <a:cs typeface="Arial" pitchFamily="34" charset="0"/>
              </a:rPr>
              <a:t>hemiacetals</a:t>
            </a:r>
            <a:r>
              <a:rPr lang="en-US" sz="2200" b="1" dirty="0">
                <a:latin typeface="Franklin Gothic Book" pitchFamily="34" charset="0"/>
                <a:cs typeface="Arial" pitchFamily="34" charset="0"/>
              </a:rPr>
              <a:t> or </a:t>
            </a:r>
            <a:r>
              <a:rPr lang="en-US" sz="2200" b="1" dirty="0" err="1">
                <a:latin typeface="Franklin Gothic Book" pitchFamily="34" charset="0"/>
                <a:cs typeface="Arial" pitchFamily="34" charset="0"/>
              </a:rPr>
              <a:t>hemiketals</a:t>
            </a:r>
            <a:r>
              <a:rPr lang="en-US" sz="2200" b="1" dirty="0">
                <a:latin typeface="Franklin Gothic Book" pitchFamily="34" charset="0"/>
                <a:cs typeface="Arial" pitchFamily="34" charset="0"/>
              </a:rPr>
              <a:t>.</a:t>
            </a:r>
            <a:endParaRPr lang="en-US" sz="2200" dirty="0">
              <a:latin typeface="Franklin Gothic Book" pitchFamily="34" charset="0"/>
              <a:cs typeface="Arial" pitchFamily="34" charset="0"/>
            </a:endParaRPr>
          </a:p>
          <a:p>
            <a:pPr>
              <a:buNone/>
            </a:pPr>
            <a:r>
              <a:rPr lang="en-US" sz="2200" dirty="0">
                <a:latin typeface="Franklin Gothic Book" pitchFamily="34" charset="0"/>
                <a:cs typeface="Arial" pitchFamily="34" charset="0"/>
              </a:rPr>
              <a:t> </a:t>
            </a:r>
          </a:p>
        </p:txBody>
      </p:sp>
      <p:pic>
        <p:nvPicPr>
          <p:cNvPr id="6147" name="Picture 3"/>
          <p:cNvPicPr>
            <a:picLocks noChangeAspect="1" noChangeArrowheads="1"/>
          </p:cNvPicPr>
          <p:nvPr/>
        </p:nvPicPr>
        <p:blipFill>
          <a:blip r:embed="rId2" cstate="print"/>
          <a:srcRect/>
          <a:stretch>
            <a:fillRect/>
          </a:stretch>
        </p:blipFill>
        <p:spPr bwMode="auto">
          <a:xfrm>
            <a:off x="5334000" y="3638550"/>
            <a:ext cx="2895600" cy="12954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6" name="Picture 3"/>
          <p:cNvPicPr>
            <a:picLocks noChangeAspect="1" noChangeArrowheads="1"/>
          </p:cNvPicPr>
          <p:nvPr/>
        </p:nvPicPr>
        <p:blipFill>
          <a:blip r:embed="rId3" cstate="print"/>
          <a:srcRect/>
          <a:stretch>
            <a:fillRect/>
          </a:stretch>
        </p:blipFill>
        <p:spPr bwMode="auto">
          <a:xfrm>
            <a:off x="1371600" y="3638550"/>
            <a:ext cx="2895600" cy="1295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42950"/>
            <a:ext cx="8686800"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sz="2200" dirty="0">
                <a:latin typeface="Franklin Gothic Book" pitchFamily="34" charset="0"/>
                <a:cs typeface="Arial" pitchFamily="34" charset="0"/>
              </a:rPr>
              <a:t>D-glucose exists in solution as an  </a:t>
            </a:r>
            <a:r>
              <a:rPr lang="en-US" sz="2200" dirty="0" err="1">
                <a:latin typeface="Franklin Gothic Book" pitchFamily="34" charset="0"/>
                <a:cs typeface="Arial" pitchFamily="34" charset="0"/>
              </a:rPr>
              <a:t>intramolecular</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hemiacetal</a:t>
            </a:r>
            <a:r>
              <a:rPr lang="en-US" sz="2200" dirty="0">
                <a:latin typeface="Franklin Gothic Book" pitchFamily="34" charset="0"/>
                <a:cs typeface="Arial" pitchFamily="34" charset="0"/>
              </a:rPr>
              <a:t> in which </a:t>
            </a:r>
            <a:r>
              <a:rPr lang="en-US" sz="2200" dirty="0">
                <a:latin typeface="Franklin Gothic Book" pitchFamily="34" charset="0"/>
              </a:rPr>
              <a:t>the hydroxyl group at C-5 has reacted with the </a:t>
            </a:r>
            <a:r>
              <a:rPr lang="en-US" sz="2200" dirty="0" err="1">
                <a:latin typeface="Franklin Gothic Book" pitchFamily="34" charset="0"/>
              </a:rPr>
              <a:t>aldehyde</a:t>
            </a:r>
            <a:r>
              <a:rPr lang="en-US" sz="2200" dirty="0">
                <a:latin typeface="Franklin Gothic Book" pitchFamily="34" charset="0"/>
              </a:rPr>
              <a:t> group at C-1 to form a </a:t>
            </a:r>
            <a:r>
              <a:rPr lang="en-US" sz="2200" dirty="0" err="1">
                <a:latin typeface="Franklin Gothic Book" pitchFamily="34" charset="0"/>
              </a:rPr>
              <a:t>hemiacetal</a:t>
            </a:r>
            <a:r>
              <a:rPr lang="en-US" sz="2200" dirty="0">
                <a:latin typeface="Franklin Gothic Book" pitchFamily="34" charset="0"/>
              </a:rPr>
              <a:t> linkage which makes carbon number-1 asymmetric,</a:t>
            </a:r>
            <a:r>
              <a:rPr lang="en-US" sz="2200" dirty="0">
                <a:latin typeface="Franklin Gothic Book" pitchFamily="34" charset="0"/>
                <a:cs typeface="Arial" pitchFamily="34" charset="0"/>
              </a:rPr>
              <a:t> </a:t>
            </a:r>
            <a:r>
              <a:rPr lang="en-US" sz="2200" dirty="0">
                <a:latin typeface="Franklin Gothic Book" pitchFamily="34" charset="0"/>
              </a:rPr>
              <a:t>producing two </a:t>
            </a:r>
            <a:r>
              <a:rPr lang="en-US" sz="2200" dirty="0">
                <a:latin typeface="Franklin Gothic Book" pitchFamily="34" charset="0"/>
                <a:cs typeface="Arial" pitchFamily="34" charset="0"/>
              </a:rPr>
              <a:t>possible </a:t>
            </a:r>
            <a:r>
              <a:rPr lang="en-US" sz="2200" dirty="0" err="1">
                <a:latin typeface="Franklin Gothic Book" pitchFamily="34" charset="0"/>
                <a:cs typeface="Arial" pitchFamily="34" charset="0"/>
              </a:rPr>
              <a:t>stereoisomers</a:t>
            </a:r>
            <a:r>
              <a:rPr lang="en-US" sz="2200" dirty="0">
                <a:latin typeface="Franklin Gothic Book" pitchFamily="34" charset="0"/>
                <a:cs typeface="Arial" pitchFamily="34" charset="0"/>
              </a:rPr>
              <a:t>, designated as α (alpha)</a:t>
            </a:r>
            <a:r>
              <a:rPr lang="en-US" sz="2200" i="1" dirty="0">
                <a:latin typeface="Franklin Gothic Book" pitchFamily="34" charset="0"/>
                <a:cs typeface="Arial" pitchFamily="34" charset="0"/>
              </a:rPr>
              <a:t> </a:t>
            </a:r>
            <a:r>
              <a:rPr lang="en-US" sz="2200" dirty="0">
                <a:latin typeface="Franklin Gothic Book" pitchFamily="34" charset="0"/>
                <a:cs typeface="Arial" pitchFamily="34" charset="0"/>
              </a:rPr>
              <a:t>and</a:t>
            </a:r>
            <a:r>
              <a:rPr lang="en-US" sz="2200" i="1" dirty="0">
                <a:latin typeface="Franklin Gothic Book" pitchFamily="34" charset="0"/>
                <a:cs typeface="Arial" pitchFamily="34" charset="0"/>
              </a:rPr>
              <a:t> </a:t>
            </a:r>
            <a:r>
              <a:rPr lang="en-US" sz="2200" dirty="0">
                <a:latin typeface="Franklin Gothic Book" pitchFamily="34" charset="0"/>
                <a:cs typeface="Arial" pitchFamily="34" charset="0"/>
              </a:rPr>
              <a:t>β (beta).</a:t>
            </a:r>
          </a:p>
          <a:p>
            <a:pPr>
              <a:buFont typeface="Arial" pitchFamily="34" charset="0"/>
              <a:buChar char="•"/>
            </a:pPr>
            <a:r>
              <a:rPr lang="en-US" sz="2200" dirty="0">
                <a:latin typeface="Franklin Gothic Book" pitchFamily="34" charset="0"/>
                <a:cs typeface="Arial" pitchFamily="34" charset="0"/>
              </a:rPr>
              <a:t>These α and</a:t>
            </a:r>
            <a:r>
              <a:rPr lang="en-US" sz="2200" i="1" dirty="0">
                <a:latin typeface="Franklin Gothic Book" pitchFamily="34" charset="0"/>
                <a:cs typeface="Arial" pitchFamily="34" charset="0"/>
              </a:rPr>
              <a:t> </a:t>
            </a:r>
            <a:r>
              <a:rPr lang="en-US" sz="2200" dirty="0">
                <a:latin typeface="Franklin Gothic Book" pitchFamily="34" charset="0"/>
                <a:cs typeface="Arial" pitchFamily="34" charset="0"/>
              </a:rPr>
              <a:t>β  </a:t>
            </a:r>
            <a:r>
              <a:rPr lang="en-US" sz="2200" b="1" dirty="0" err="1">
                <a:latin typeface="Franklin Gothic Book" pitchFamily="34" charset="0"/>
                <a:cs typeface="Arial" pitchFamily="34" charset="0"/>
              </a:rPr>
              <a:t>anomers</a:t>
            </a:r>
            <a:r>
              <a:rPr lang="en-US" sz="2200" dirty="0">
                <a:latin typeface="Franklin Gothic Book" pitchFamily="34" charset="0"/>
                <a:cs typeface="Arial" pitchFamily="34" charset="0"/>
              </a:rPr>
              <a:t> </a:t>
            </a:r>
            <a:r>
              <a:rPr lang="en-US" sz="2200" dirty="0">
                <a:latin typeface="Franklin Gothic Book" pitchFamily="34" charset="0"/>
              </a:rPr>
              <a:t>differ only in the configuration of H and OH group around the </a:t>
            </a:r>
            <a:r>
              <a:rPr lang="en-US" sz="2200" dirty="0" err="1">
                <a:latin typeface="Franklin Gothic Book" pitchFamily="34" charset="0"/>
              </a:rPr>
              <a:t>anomaric</a:t>
            </a:r>
            <a:r>
              <a:rPr lang="en-US" sz="2200" dirty="0">
                <a:latin typeface="Franklin Gothic Book" pitchFamily="34" charset="0"/>
              </a:rPr>
              <a:t> carbon i.e. the carbon atom number 1 in case of glucose. </a:t>
            </a:r>
          </a:p>
          <a:p>
            <a:pPr>
              <a:buFont typeface="Arial" pitchFamily="34" charset="0"/>
              <a:buChar char="•"/>
            </a:pPr>
            <a:r>
              <a:rPr lang="en-US" sz="2200" dirty="0">
                <a:latin typeface="Franklin Gothic Book" pitchFamily="34" charset="0"/>
              </a:rPr>
              <a:t>When the OH group on the </a:t>
            </a:r>
            <a:r>
              <a:rPr lang="en-US" sz="2200" dirty="0" err="1">
                <a:latin typeface="Franklin Gothic Book" pitchFamily="34" charset="0"/>
              </a:rPr>
              <a:t>anomeric</a:t>
            </a:r>
            <a:r>
              <a:rPr lang="en-US" sz="2200" dirty="0">
                <a:latin typeface="Franklin Gothic Book" pitchFamily="34" charset="0"/>
              </a:rPr>
              <a:t> carbon atom is below the plane of the ring, it is said to be in the </a:t>
            </a:r>
            <a:r>
              <a:rPr lang="en-US" sz="2200" dirty="0">
                <a:latin typeface="Franklin Gothic Book" pitchFamily="34" charset="0"/>
                <a:cs typeface="Arial" pitchFamily="34" charset="0"/>
              </a:rPr>
              <a:t>α (alpha) position.</a:t>
            </a:r>
            <a:r>
              <a:rPr lang="en-US" sz="2200" i="1" dirty="0">
                <a:latin typeface="Franklin Gothic Book" pitchFamily="34" charset="0"/>
                <a:cs typeface="Arial" pitchFamily="34" charset="0"/>
              </a:rPr>
              <a:t> </a:t>
            </a:r>
          </a:p>
          <a:p>
            <a:pPr>
              <a:buFont typeface="Arial" pitchFamily="34" charset="0"/>
              <a:buChar char="•"/>
            </a:pPr>
            <a:r>
              <a:rPr lang="en-US" sz="2200" dirty="0">
                <a:latin typeface="Franklin Gothic Book" pitchFamily="34" charset="0"/>
                <a:cs typeface="Arial" pitchFamily="34" charset="0"/>
              </a:rPr>
              <a:t>And when the OH group</a:t>
            </a:r>
            <a:r>
              <a:rPr lang="en-US" sz="2200" dirty="0">
                <a:latin typeface="Franklin Gothic Book" pitchFamily="34" charset="0"/>
              </a:rPr>
              <a:t> on the </a:t>
            </a:r>
            <a:r>
              <a:rPr lang="en-US" sz="2200" dirty="0" err="1">
                <a:latin typeface="Franklin Gothic Book" pitchFamily="34" charset="0"/>
              </a:rPr>
              <a:t>anomeric</a:t>
            </a:r>
            <a:r>
              <a:rPr lang="en-US" sz="2200" dirty="0">
                <a:latin typeface="Franklin Gothic Book" pitchFamily="34" charset="0"/>
              </a:rPr>
              <a:t> carbon</a:t>
            </a:r>
            <a:r>
              <a:rPr lang="en-US" sz="2200" dirty="0">
                <a:latin typeface="Franklin Gothic Book" pitchFamily="34" charset="0"/>
                <a:cs typeface="Arial" pitchFamily="34" charset="0"/>
              </a:rPr>
              <a:t> is above the plane of the ring, the sugar is said to be in the β (beta) form.</a:t>
            </a:r>
            <a:endParaRPr lang="en-US" sz="2200" dirty="0">
              <a:latin typeface="Franklin Gothic Book" pitchFamily="34" charset="0"/>
            </a:endParaRPr>
          </a:p>
        </p:txBody>
      </p:sp>
      <p:sp>
        <p:nvSpPr>
          <p:cNvPr id="5" name="Rectangle 4"/>
          <p:cNvSpPr/>
          <p:nvPr/>
        </p:nvSpPr>
        <p:spPr>
          <a:xfrm flipV="1">
            <a:off x="152400" y="3112175"/>
            <a:ext cx="4724400" cy="369332"/>
          </a:xfrm>
          <a:prstGeom prst="rect">
            <a:avLst/>
          </a:prstGeom>
        </p:spPr>
        <p:txBody>
          <a:bodyPr wrap="square">
            <a:spAutoFit/>
          </a:bodyPr>
          <a:lstStyle/>
          <a:p>
            <a:r>
              <a:rPr lang="en-US" dirty="0">
                <a:latin typeface="Arial" pitchFamily="34" charset="0"/>
                <a:cs typeface="Arial" pitchFamily="34" charset="0"/>
              </a:rPr>
              <a:t>.</a:t>
            </a:r>
            <a:endParaRPr lang="en-US" dirty="0"/>
          </a:p>
        </p:txBody>
      </p:sp>
      <p:sp>
        <p:nvSpPr>
          <p:cNvPr id="9" name="Rectangle 8"/>
          <p:cNvSpPr/>
          <p:nvPr/>
        </p:nvSpPr>
        <p:spPr>
          <a:xfrm>
            <a:off x="838200" y="133350"/>
            <a:ext cx="7391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a:latin typeface="Arial" pitchFamily="34" charset="0"/>
                <a:cs typeface="Arial" pitchFamily="34" charset="0"/>
              </a:rPr>
              <a:t>Formation of the two cyclic forms of D-glucose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105400" y="209550"/>
            <a:ext cx="3886200" cy="47244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152400" y="209550"/>
            <a:ext cx="4953000"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sz="2200" dirty="0">
                <a:latin typeface="Franklin Gothic Book" pitchFamily="34" charset="0"/>
              </a:rPr>
              <a:t>The </a:t>
            </a:r>
            <a:r>
              <a:rPr lang="en-US" sz="2200" dirty="0" err="1">
                <a:latin typeface="Franklin Gothic Book" pitchFamily="34" charset="0"/>
              </a:rPr>
              <a:t>interconversion</a:t>
            </a:r>
            <a:r>
              <a:rPr lang="en-US" sz="2200" dirty="0">
                <a:latin typeface="Franklin Gothic Book" pitchFamily="34" charset="0"/>
              </a:rPr>
              <a:t> of </a:t>
            </a:r>
            <a:r>
              <a:rPr lang="en-US" sz="2200" i="1" dirty="0">
                <a:latin typeface="Franklin Gothic Book" pitchFamily="34" charset="0"/>
              </a:rPr>
              <a:t> </a:t>
            </a:r>
            <a:r>
              <a:rPr lang="en-US" sz="2200" dirty="0">
                <a:latin typeface="Franklin Gothic Book" pitchFamily="34" charset="0"/>
                <a:cs typeface="Arial" pitchFamily="34" charset="0"/>
              </a:rPr>
              <a:t>α </a:t>
            </a:r>
            <a:r>
              <a:rPr lang="en-US" sz="2200" dirty="0">
                <a:latin typeface="Franklin Gothic Book" pitchFamily="34" charset="0"/>
              </a:rPr>
              <a:t>and</a:t>
            </a:r>
            <a:r>
              <a:rPr lang="en-US" sz="2200" i="1" dirty="0">
                <a:latin typeface="Franklin Gothic Book" pitchFamily="34" charset="0"/>
              </a:rPr>
              <a:t> </a:t>
            </a:r>
            <a:r>
              <a:rPr lang="en-US" sz="2200" dirty="0">
                <a:latin typeface="Franklin Gothic Book" pitchFamily="34" charset="0"/>
                <a:cs typeface="Arial" pitchFamily="34" charset="0"/>
              </a:rPr>
              <a:t>β</a:t>
            </a:r>
            <a:r>
              <a:rPr lang="en-US" sz="2200" i="1" dirty="0">
                <a:latin typeface="Franklin Gothic Book" pitchFamily="34" charset="0"/>
              </a:rPr>
              <a:t>  </a:t>
            </a:r>
            <a:r>
              <a:rPr lang="en-US" sz="2200" dirty="0" err="1">
                <a:latin typeface="Franklin Gothic Book" pitchFamily="34" charset="0"/>
              </a:rPr>
              <a:t>anomeric</a:t>
            </a:r>
            <a:r>
              <a:rPr lang="en-US" sz="2200" dirty="0">
                <a:latin typeface="Franklin Gothic Book" pitchFamily="34" charset="0"/>
                <a:cs typeface="Arial" pitchFamily="34" charset="0"/>
              </a:rPr>
              <a:t> forms in aqueous solution, via the open chain structure to give an equilibrium mixture is known as </a:t>
            </a:r>
            <a:r>
              <a:rPr lang="en-US" sz="2200" b="1" dirty="0" err="1">
                <a:latin typeface="Franklin Gothic Book" pitchFamily="34" charset="0"/>
                <a:cs typeface="Arial" pitchFamily="34" charset="0"/>
              </a:rPr>
              <a:t>mutarotation</a:t>
            </a:r>
            <a:r>
              <a:rPr lang="en-US" sz="2200" b="1" dirty="0">
                <a:latin typeface="Franklin Gothic Book" pitchFamily="34" charset="0"/>
                <a:cs typeface="Arial" pitchFamily="34" charset="0"/>
              </a:rPr>
              <a:t>.</a:t>
            </a:r>
            <a:r>
              <a:rPr lang="en-US" sz="2200" dirty="0">
                <a:latin typeface="Franklin Gothic Book" pitchFamily="34" charset="0"/>
              </a:rPr>
              <a:t> This reaction is reversible.</a:t>
            </a:r>
          </a:p>
          <a:p>
            <a:pPr>
              <a:buFont typeface="Arial" pitchFamily="34" charset="0"/>
              <a:buChar char="•"/>
            </a:pPr>
            <a:r>
              <a:rPr lang="en-US" sz="2400" dirty="0"/>
              <a:t>Thus, in an aqueous solution </a:t>
            </a:r>
            <a:r>
              <a:rPr lang="en-US" sz="2400" dirty="0" err="1"/>
              <a:t>anomers</a:t>
            </a:r>
            <a:r>
              <a:rPr lang="en-US" sz="2400" dirty="0"/>
              <a:t> freely interconvert from one form to another. As for example, in aqueous solutions of D-glucose the β </a:t>
            </a:r>
            <a:r>
              <a:rPr lang="en-US" sz="2400" dirty="0" err="1"/>
              <a:t>anomer</a:t>
            </a:r>
            <a:r>
              <a:rPr lang="en-US" sz="2400" dirty="0"/>
              <a:t> accounts for about 63% of the molecules present, the α form 36% and the open-chain form about 1 %.</a:t>
            </a:r>
          </a:p>
          <a:p>
            <a:pPr>
              <a:buFont typeface="Arial" pitchFamily="34" charset="0"/>
              <a:buChar char="•"/>
            </a:pPr>
            <a:endParaRPr lang="en-US" sz="2200" dirty="0">
              <a:latin typeface="Franklin Gothic Boo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9150"/>
            <a:ext cx="8610600" cy="4191000"/>
          </a:xfrm>
          <a:ln w="28575"/>
        </p:spPr>
        <p:style>
          <a:lnRef idx="2">
            <a:schemeClr val="accent6"/>
          </a:lnRef>
          <a:fillRef idx="1">
            <a:schemeClr val="lt1"/>
          </a:fillRef>
          <a:effectRef idx="0">
            <a:schemeClr val="accent6"/>
          </a:effectRef>
          <a:fontRef idx="minor">
            <a:schemeClr val="dk1"/>
          </a:fontRef>
        </p:style>
        <p:txBody>
          <a:bodyPr>
            <a:noAutofit/>
          </a:bodyPr>
          <a:lstStyle/>
          <a:p>
            <a:pPr algn="l">
              <a:lnSpc>
                <a:spcPct val="150000"/>
              </a:lnSpc>
            </a:pPr>
            <a:r>
              <a:rPr lang="en-US" sz="2400" dirty="0">
                <a:latin typeface="Arial Narrow" pitchFamily="34" charset="0"/>
                <a:cs typeface="Arial" pitchFamily="34" charset="0"/>
              </a:rPr>
              <a:t>1. Abundance of carbohydrates in living organisms.</a:t>
            </a:r>
            <a:br>
              <a:rPr lang="en-US" sz="2400" dirty="0">
                <a:latin typeface="Arial Narrow" pitchFamily="34" charset="0"/>
                <a:cs typeface="Arial" pitchFamily="34" charset="0"/>
              </a:rPr>
            </a:br>
            <a:r>
              <a:rPr lang="en-US" sz="2400" dirty="0">
                <a:latin typeface="Arial Narrow" pitchFamily="34" charset="0"/>
                <a:cs typeface="Arial" pitchFamily="34" charset="0"/>
              </a:rPr>
              <a:t>2. Different classes of carbohydrates and their chemical structures.</a:t>
            </a:r>
            <a:br>
              <a:rPr lang="en-US" sz="2400" dirty="0">
                <a:latin typeface="Arial Narrow" pitchFamily="34" charset="0"/>
                <a:cs typeface="Arial" pitchFamily="34" charset="0"/>
              </a:rPr>
            </a:br>
            <a:r>
              <a:rPr lang="en-US" sz="2400" dirty="0">
                <a:latin typeface="Arial Narrow" pitchFamily="34" charset="0"/>
                <a:cs typeface="Arial" pitchFamily="34" charset="0"/>
              </a:rPr>
              <a:t>3.Different isomeric forms of monosaccharide.</a:t>
            </a:r>
            <a:br>
              <a:rPr lang="en-US" sz="2400" dirty="0">
                <a:latin typeface="Arial Narrow" pitchFamily="34" charset="0"/>
                <a:cs typeface="Arial" pitchFamily="34" charset="0"/>
              </a:rPr>
            </a:br>
            <a:r>
              <a:rPr lang="en-US" sz="2400" dirty="0">
                <a:latin typeface="Arial Narrow" pitchFamily="34" charset="0"/>
                <a:cs typeface="Arial" pitchFamily="34" charset="0"/>
              </a:rPr>
              <a:t>4. How </a:t>
            </a:r>
            <a:r>
              <a:rPr lang="en-US" sz="2400" dirty="0" err="1">
                <a:latin typeface="Arial Narrow" pitchFamily="34" charset="0"/>
                <a:cs typeface="Arial" pitchFamily="34" charset="0"/>
              </a:rPr>
              <a:t>monosaccharides</a:t>
            </a:r>
            <a:r>
              <a:rPr lang="en-US" sz="2400" dirty="0">
                <a:latin typeface="Arial Narrow" pitchFamily="34" charset="0"/>
                <a:cs typeface="Arial" pitchFamily="34" charset="0"/>
              </a:rPr>
              <a:t> are chemically linked to synthesize the oligosaccharides and polysaccharides.</a:t>
            </a:r>
            <a:br>
              <a:rPr lang="en-US" sz="2400" dirty="0">
                <a:latin typeface="Arial Narrow" pitchFamily="34" charset="0"/>
                <a:cs typeface="Arial" pitchFamily="34" charset="0"/>
              </a:rPr>
            </a:br>
            <a:r>
              <a:rPr lang="en-US" sz="2400" dirty="0">
                <a:latin typeface="Arial Narrow" pitchFamily="34" charset="0"/>
                <a:cs typeface="Arial" pitchFamily="34" charset="0"/>
              </a:rPr>
              <a:t>5. </a:t>
            </a:r>
            <a:r>
              <a:rPr lang="en-US" sz="2400" dirty="0" err="1">
                <a:latin typeface="Arial Narrow" pitchFamily="34" charset="0"/>
                <a:cs typeface="Arial" pitchFamily="34" charset="0"/>
              </a:rPr>
              <a:t>Glycoconjugates</a:t>
            </a:r>
            <a:r>
              <a:rPr lang="en-US" sz="2400" dirty="0">
                <a:latin typeface="Arial Narrow" pitchFamily="34" charset="0"/>
                <a:cs typeface="Arial" pitchFamily="34" charset="0"/>
              </a:rPr>
              <a:t> and their roles in various cellular interactions. </a:t>
            </a:r>
            <a:br>
              <a:rPr lang="en-US" sz="2400" dirty="0">
                <a:latin typeface="Arial Narrow" pitchFamily="34" charset="0"/>
                <a:cs typeface="Arial" pitchFamily="34" charset="0"/>
              </a:rPr>
            </a:br>
            <a:r>
              <a:rPr lang="en-US" sz="2400" dirty="0">
                <a:latin typeface="Arial Narrow" pitchFamily="34" charset="0"/>
                <a:cs typeface="Arial" pitchFamily="34" charset="0"/>
              </a:rPr>
              <a:t>6. Biological importance of carbohydrates.</a:t>
            </a:r>
          </a:p>
        </p:txBody>
      </p:sp>
      <p:sp>
        <p:nvSpPr>
          <p:cNvPr id="4" name="Rectangle 3"/>
          <p:cNvSpPr/>
          <p:nvPr/>
        </p:nvSpPr>
        <p:spPr>
          <a:xfrm>
            <a:off x="228600" y="133351"/>
            <a:ext cx="8686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dirty="0">
                <a:solidFill>
                  <a:schemeClr val="accent2">
                    <a:lumMod val="75000"/>
                  </a:schemeClr>
                </a:solidFill>
                <a:latin typeface="Arial" pitchFamily="34" charset="0"/>
                <a:cs typeface="Arial" pitchFamily="34" charset="0"/>
              </a:rPr>
              <a:t>Learning outcome- This </a:t>
            </a:r>
            <a:r>
              <a:rPr lang="en-US" sz="2400" b="1" dirty="0" err="1">
                <a:solidFill>
                  <a:schemeClr val="accent2">
                    <a:lumMod val="75000"/>
                  </a:schemeClr>
                </a:solidFill>
                <a:latin typeface="Arial" pitchFamily="34" charset="0"/>
                <a:cs typeface="Arial" pitchFamily="34" charset="0"/>
              </a:rPr>
              <a:t>ppt</a:t>
            </a:r>
            <a:r>
              <a:rPr lang="en-US" sz="2400" b="1" dirty="0">
                <a:solidFill>
                  <a:schemeClr val="accent2">
                    <a:lumMod val="75000"/>
                  </a:schemeClr>
                </a:solidFill>
                <a:latin typeface="Arial" pitchFamily="34" charset="0"/>
                <a:cs typeface="Arial" pitchFamily="34" charset="0"/>
              </a:rPr>
              <a:t> will help the students to know </a:t>
            </a:r>
            <a:endParaRPr lang="en-US" sz="2400" b="1" dirty="0">
              <a:solidFill>
                <a:schemeClr val="accent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82000" cy="685800"/>
          </a:xfrm>
        </p:spPr>
        <p:style>
          <a:lnRef idx="1">
            <a:schemeClr val="accent1"/>
          </a:lnRef>
          <a:fillRef idx="2">
            <a:schemeClr val="accent1"/>
          </a:fillRef>
          <a:effectRef idx="1">
            <a:schemeClr val="accent1"/>
          </a:effectRef>
          <a:fontRef idx="minor">
            <a:schemeClr val="dk1"/>
          </a:fontRef>
        </p:style>
        <p:txBody>
          <a:bodyPr>
            <a:noAutofit/>
          </a:bodyPr>
          <a:lstStyle/>
          <a:p>
            <a:r>
              <a:rPr lang="en-US" sz="2400" b="1" dirty="0">
                <a:latin typeface="Arial" pitchFamily="34" charset="0"/>
                <a:cs typeface="Arial" pitchFamily="34" charset="0"/>
              </a:rPr>
              <a:t>The sugar molecules exist in two types of rings- </a:t>
            </a:r>
            <a:r>
              <a:rPr lang="en-US" sz="2400" b="1" dirty="0" err="1">
                <a:latin typeface="Arial" pitchFamily="34" charset="0"/>
                <a:cs typeface="Arial" pitchFamily="34" charset="0"/>
              </a:rPr>
              <a:t>pyranose</a:t>
            </a:r>
            <a:r>
              <a:rPr lang="en-US" sz="2400" b="1" dirty="0">
                <a:latin typeface="Arial" pitchFamily="34" charset="0"/>
                <a:cs typeface="Arial" pitchFamily="34" charset="0"/>
              </a:rPr>
              <a:t> and </a:t>
            </a:r>
            <a:r>
              <a:rPr lang="en-US" sz="2400" b="1" dirty="0" err="1">
                <a:latin typeface="Arial" pitchFamily="34" charset="0"/>
                <a:cs typeface="Arial" pitchFamily="34" charset="0"/>
              </a:rPr>
              <a:t>furanose</a:t>
            </a:r>
            <a:r>
              <a:rPr lang="en-US" sz="2400" b="1" dirty="0">
                <a:latin typeface="Arial" pitchFamily="34" charset="0"/>
                <a:cs typeface="Arial" pitchFamily="34" charset="0"/>
              </a:rPr>
              <a:t> ring</a:t>
            </a:r>
            <a:endParaRPr lang="en-US" sz="2400" dirty="0">
              <a:latin typeface="Arial" pitchFamily="34" charset="0"/>
              <a:cs typeface="Arial" pitchFamily="34" charset="0"/>
            </a:endParaRPr>
          </a:p>
        </p:txBody>
      </p:sp>
      <p:sp>
        <p:nvSpPr>
          <p:cNvPr id="3" name="Content Placeholder 2"/>
          <p:cNvSpPr>
            <a:spLocks noGrp="1"/>
          </p:cNvSpPr>
          <p:nvPr>
            <p:ph sz="half" idx="1"/>
          </p:nvPr>
        </p:nvSpPr>
        <p:spPr>
          <a:xfrm>
            <a:off x="152400" y="895350"/>
            <a:ext cx="8839200" cy="4114800"/>
          </a:xfrm>
        </p:spPr>
        <p:style>
          <a:lnRef idx="2">
            <a:schemeClr val="accent2"/>
          </a:lnRef>
          <a:fillRef idx="1">
            <a:schemeClr val="lt1"/>
          </a:fillRef>
          <a:effectRef idx="0">
            <a:schemeClr val="accent2"/>
          </a:effectRef>
          <a:fontRef idx="minor">
            <a:schemeClr val="dk1"/>
          </a:fontRef>
        </p:style>
        <p:txBody>
          <a:bodyPr>
            <a:noAutofit/>
          </a:bodyPr>
          <a:lstStyle/>
          <a:p>
            <a:r>
              <a:rPr lang="en-US" sz="2200" b="1" dirty="0">
                <a:latin typeface="Franklin Gothic Book" pitchFamily="34" charset="0"/>
              </a:rPr>
              <a:t>Haworth perspective formulas</a:t>
            </a:r>
            <a:r>
              <a:rPr lang="en-US" sz="2200" dirty="0">
                <a:latin typeface="Franklin Gothic Book" pitchFamily="34" charset="0"/>
              </a:rPr>
              <a:t> are commonly used to show the stereochemistry of ring forms of </a:t>
            </a:r>
            <a:r>
              <a:rPr lang="en-US" sz="2200" dirty="0" err="1">
                <a:latin typeface="Franklin Gothic Book" pitchFamily="34" charset="0"/>
              </a:rPr>
              <a:t>monosaccharides</a:t>
            </a:r>
            <a:r>
              <a:rPr lang="en-US" sz="2200" dirty="0">
                <a:latin typeface="Franklin Gothic Book" pitchFamily="34" charset="0"/>
              </a:rPr>
              <a:t>.</a:t>
            </a:r>
            <a:endParaRPr lang="en-US" sz="2200" dirty="0">
              <a:latin typeface="Franklin Gothic Book" pitchFamily="34" charset="0"/>
              <a:cs typeface="Arial" pitchFamily="34" charset="0"/>
            </a:endParaRPr>
          </a:p>
          <a:p>
            <a:r>
              <a:rPr lang="en-US" sz="2200" dirty="0">
                <a:latin typeface="Franklin Gothic Book" pitchFamily="34" charset="0"/>
              </a:rPr>
              <a:t>The six-</a:t>
            </a:r>
            <a:r>
              <a:rPr lang="en-US" sz="2200" dirty="0" err="1">
                <a:latin typeface="Franklin Gothic Book" pitchFamily="34" charset="0"/>
              </a:rPr>
              <a:t>membered</a:t>
            </a:r>
            <a:r>
              <a:rPr lang="en-US" sz="2200" dirty="0">
                <a:latin typeface="Franklin Gothic Book" pitchFamily="34" charset="0"/>
              </a:rPr>
              <a:t> sugar ring that results</a:t>
            </a:r>
          </a:p>
          <a:p>
            <a:pPr>
              <a:buNone/>
            </a:pPr>
            <a:r>
              <a:rPr lang="en-US" sz="2200" dirty="0">
                <a:latin typeface="Franklin Gothic Book" pitchFamily="34" charset="0"/>
              </a:rPr>
              <a:t>     from reaction of an </a:t>
            </a:r>
            <a:r>
              <a:rPr lang="en-US" sz="2200" dirty="0" err="1">
                <a:latin typeface="Franklin Gothic Book" pitchFamily="34" charset="0"/>
              </a:rPr>
              <a:t>aldehyde</a:t>
            </a:r>
            <a:r>
              <a:rPr lang="en-US" sz="2200" dirty="0">
                <a:latin typeface="Franklin Gothic Book" pitchFamily="34" charset="0"/>
              </a:rPr>
              <a:t> group with</a:t>
            </a:r>
          </a:p>
          <a:p>
            <a:pPr>
              <a:buNone/>
            </a:pPr>
            <a:r>
              <a:rPr lang="en-US" sz="2200" dirty="0">
                <a:latin typeface="Franklin Gothic Book" pitchFamily="34" charset="0"/>
              </a:rPr>
              <a:t>     the hydroxyl group at C-5 is called a</a:t>
            </a:r>
          </a:p>
          <a:p>
            <a:pPr>
              <a:buNone/>
            </a:pPr>
            <a:r>
              <a:rPr lang="en-US" sz="2200" dirty="0">
                <a:latin typeface="Franklin Gothic Book" pitchFamily="34" charset="0"/>
              </a:rPr>
              <a:t>    </a:t>
            </a:r>
            <a:r>
              <a:rPr lang="en-US" sz="2200" b="1" dirty="0">
                <a:latin typeface="Franklin Gothic Book" pitchFamily="34" charset="0"/>
              </a:rPr>
              <a:t> </a:t>
            </a:r>
            <a:r>
              <a:rPr lang="en-US" sz="2200" b="1" dirty="0" err="1">
                <a:latin typeface="Franklin Gothic Book" pitchFamily="34" charset="0"/>
              </a:rPr>
              <a:t>pyranose</a:t>
            </a:r>
            <a:r>
              <a:rPr lang="en-US" sz="2200" b="1" dirty="0">
                <a:latin typeface="Franklin Gothic Book" pitchFamily="34" charset="0"/>
              </a:rPr>
              <a:t> </a:t>
            </a:r>
            <a:r>
              <a:rPr lang="en-US" sz="2200" dirty="0">
                <a:latin typeface="Franklin Gothic Book" pitchFamily="34" charset="0"/>
              </a:rPr>
              <a:t>ring and from the reaction of</a:t>
            </a:r>
          </a:p>
          <a:p>
            <a:pPr>
              <a:buNone/>
            </a:pPr>
            <a:r>
              <a:rPr lang="en-US" sz="2200" dirty="0">
                <a:latin typeface="Franklin Gothic Book" pitchFamily="34" charset="0"/>
              </a:rPr>
              <a:t>     an </a:t>
            </a:r>
            <a:r>
              <a:rPr lang="en-US" sz="2200" dirty="0" err="1">
                <a:latin typeface="Franklin Gothic Book" pitchFamily="34" charset="0"/>
              </a:rPr>
              <a:t>aldehyde</a:t>
            </a:r>
            <a:r>
              <a:rPr lang="en-US" sz="2200" dirty="0">
                <a:latin typeface="Franklin Gothic Book" pitchFamily="34" charset="0"/>
              </a:rPr>
              <a:t> group with the hydroxyl</a:t>
            </a:r>
          </a:p>
          <a:p>
            <a:pPr>
              <a:buNone/>
            </a:pPr>
            <a:r>
              <a:rPr lang="en-US" sz="2200" dirty="0">
                <a:latin typeface="Franklin Gothic Book" pitchFamily="34" charset="0"/>
              </a:rPr>
              <a:t>     group at C-6 is called a </a:t>
            </a:r>
            <a:r>
              <a:rPr lang="en-US" sz="2200" b="1" dirty="0" err="1">
                <a:latin typeface="Franklin Gothic Book" pitchFamily="34" charset="0"/>
              </a:rPr>
              <a:t>furanose</a:t>
            </a:r>
            <a:r>
              <a:rPr lang="en-US" sz="2200" dirty="0">
                <a:latin typeface="Franklin Gothic Book" pitchFamily="34" charset="0"/>
              </a:rPr>
              <a:t> ring.</a:t>
            </a:r>
            <a:r>
              <a:rPr lang="en-US" sz="2200" dirty="0">
                <a:latin typeface="Franklin Gothic Book" pitchFamily="34" charset="0"/>
                <a:cs typeface="Arial" pitchFamily="34" charset="0"/>
              </a:rPr>
              <a:t> </a:t>
            </a:r>
          </a:p>
          <a:p>
            <a:r>
              <a:rPr lang="en-US" sz="2200" dirty="0">
                <a:latin typeface="Franklin Gothic Book" pitchFamily="34" charset="0"/>
                <a:cs typeface="Arial" pitchFamily="34" charset="0"/>
              </a:rPr>
              <a:t>Six-</a:t>
            </a:r>
            <a:r>
              <a:rPr lang="en-US" sz="2200" dirty="0" err="1">
                <a:latin typeface="Franklin Gothic Book" pitchFamily="34" charset="0"/>
                <a:cs typeface="Arial" pitchFamily="34" charset="0"/>
              </a:rPr>
              <a:t>membered</a:t>
            </a:r>
            <a:r>
              <a:rPr lang="en-US" sz="2200" dirty="0">
                <a:latin typeface="Franklin Gothic Book" pitchFamily="34" charset="0"/>
                <a:cs typeface="Arial" pitchFamily="34" charset="0"/>
              </a:rPr>
              <a:t> ring compounds are called </a:t>
            </a:r>
            <a:r>
              <a:rPr lang="en-US" sz="2200" b="1" dirty="0" err="1">
                <a:latin typeface="Franklin Gothic Book" pitchFamily="34" charset="0"/>
                <a:cs typeface="Arial" pitchFamily="34" charset="0"/>
              </a:rPr>
              <a:t>pyranoses</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because they resemble the six-</a:t>
            </a:r>
            <a:r>
              <a:rPr lang="en-US" sz="2200" dirty="0" err="1">
                <a:latin typeface="Franklin Gothic Book" pitchFamily="34" charset="0"/>
                <a:cs typeface="Arial" pitchFamily="34" charset="0"/>
              </a:rPr>
              <a:t>membered</a:t>
            </a:r>
            <a:r>
              <a:rPr lang="en-US" sz="2200" dirty="0">
                <a:latin typeface="Franklin Gothic Book" pitchFamily="34" charset="0"/>
                <a:cs typeface="Arial" pitchFamily="34" charset="0"/>
              </a:rPr>
              <a:t> ring compound </a:t>
            </a:r>
            <a:r>
              <a:rPr lang="en-US" sz="2200" dirty="0" err="1">
                <a:latin typeface="Franklin Gothic Book" pitchFamily="34" charset="0"/>
                <a:cs typeface="Arial" pitchFamily="34" charset="0"/>
              </a:rPr>
              <a:t>pyran</a:t>
            </a:r>
            <a:r>
              <a:rPr lang="en-US" sz="2200" dirty="0">
                <a:latin typeface="Franklin Gothic Book" pitchFamily="34" charset="0"/>
                <a:cs typeface="Arial" pitchFamily="34" charset="0"/>
              </a:rPr>
              <a:t> .</a:t>
            </a:r>
          </a:p>
          <a:p>
            <a:pPr>
              <a:buNone/>
            </a:pPr>
            <a:endParaRPr lang="en-US" sz="2200" dirty="0">
              <a:latin typeface="Franklin Gothic Book" pitchFamily="34" charset="0"/>
              <a:cs typeface="Arial" pitchFamily="34" charset="0"/>
            </a:endParaRP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562600" y="1809750"/>
            <a:ext cx="3276600" cy="22098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38150"/>
            <a:ext cx="8686800" cy="44935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sz="2200" dirty="0">
                <a:latin typeface="Franklin Gothic Book" pitchFamily="34" charset="0"/>
                <a:cs typeface="Arial" pitchFamily="34" charset="0"/>
              </a:rPr>
              <a:t>The systematic names for the two ring forms of D-glucose are therefore  α-D-</a:t>
            </a:r>
            <a:r>
              <a:rPr lang="en-US" sz="2200" dirty="0" err="1">
                <a:latin typeface="Franklin Gothic Book" pitchFamily="34" charset="0"/>
                <a:cs typeface="Arial" pitchFamily="34" charset="0"/>
              </a:rPr>
              <a:t>glucopyranose</a:t>
            </a:r>
            <a:r>
              <a:rPr lang="en-US" sz="2200" dirty="0">
                <a:latin typeface="Franklin Gothic Book" pitchFamily="34" charset="0"/>
                <a:cs typeface="Arial" pitchFamily="34" charset="0"/>
              </a:rPr>
              <a:t> and  β-D-</a:t>
            </a:r>
            <a:r>
              <a:rPr lang="en-US" sz="2200" dirty="0" err="1">
                <a:latin typeface="Franklin Gothic Book" pitchFamily="34" charset="0"/>
                <a:cs typeface="Arial" pitchFamily="34" charset="0"/>
              </a:rPr>
              <a:t>glucopyranose</a:t>
            </a:r>
            <a:r>
              <a:rPr lang="en-US" sz="2200" dirty="0">
                <a:latin typeface="Franklin Gothic Book" pitchFamily="34" charset="0"/>
                <a:cs typeface="Arial" pitchFamily="34" charset="0"/>
              </a:rPr>
              <a:t>. </a:t>
            </a:r>
          </a:p>
          <a:p>
            <a:pPr>
              <a:buFont typeface="Arial" pitchFamily="34" charset="0"/>
              <a:buChar char="•"/>
            </a:pPr>
            <a:endParaRPr lang="en-US" sz="2200" dirty="0">
              <a:latin typeface="Franklin Gothic Book" pitchFamily="34" charset="0"/>
              <a:cs typeface="Arial" pitchFamily="34" charset="0"/>
            </a:endParaRPr>
          </a:p>
          <a:p>
            <a:pPr>
              <a:buFont typeface="Arial" pitchFamily="34" charset="0"/>
              <a:buChar char="•"/>
            </a:pPr>
            <a:r>
              <a:rPr lang="en-US" sz="2200" dirty="0">
                <a:latin typeface="Franklin Gothic Book" pitchFamily="34" charset="0"/>
                <a:cs typeface="Arial" pitchFamily="34" charset="0"/>
              </a:rPr>
              <a:t>Ketohexoses (such as fructose)also</a:t>
            </a:r>
          </a:p>
          <a:p>
            <a:r>
              <a:rPr lang="en-US" sz="2200" dirty="0">
                <a:latin typeface="Franklin Gothic Book" pitchFamily="34" charset="0"/>
                <a:cs typeface="Arial" pitchFamily="34" charset="0"/>
              </a:rPr>
              <a:t> occur  as cyclic compounds with α </a:t>
            </a:r>
          </a:p>
          <a:p>
            <a:r>
              <a:rPr lang="en-US" sz="2200" dirty="0">
                <a:latin typeface="Franklin Gothic Book" pitchFamily="34" charset="0"/>
                <a:cs typeface="Arial" pitchFamily="34" charset="0"/>
              </a:rPr>
              <a:t> and β </a:t>
            </a:r>
            <a:r>
              <a:rPr lang="en-US" sz="2200" dirty="0" err="1">
                <a:latin typeface="Franklin Gothic Book" pitchFamily="34" charset="0"/>
                <a:cs typeface="Arial" pitchFamily="34" charset="0"/>
              </a:rPr>
              <a:t>anomeric</a:t>
            </a:r>
            <a:r>
              <a:rPr lang="en-US" sz="2200" dirty="0">
                <a:latin typeface="Franklin Gothic Book" pitchFamily="34" charset="0"/>
                <a:cs typeface="Arial" pitchFamily="34" charset="0"/>
              </a:rPr>
              <a:t> forms. In these</a:t>
            </a:r>
          </a:p>
          <a:p>
            <a:r>
              <a:rPr lang="en-US" sz="2200" dirty="0">
                <a:latin typeface="Franklin Gothic Book" pitchFamily="34" charset="0"/>
                <a:cs typeface="Arial" pitchFamily="34" charset="0"/>
              </a:rPr>
              <a:t> compounds the hydroxyl group at C-5</a:t>
            </a:r>
          </a:p>
          <a:p>
            <a:r>
              <a:rPr lang="en-US" sz="2200" dirty="0">
                <a:latin typeface="Franklin Gothic Book" pitchFamily="34" charset="0"/>
                <a:cs typeface="Arial" pitchFamily="34" charset="0"/>
              </a:rPr>
              <a:t> (or C-6) reacts with the </a:t>
            </a:r>
            <a:r>
              <a:rPr lang="en-US" sz="2200" dirty="0" err="1">
                <a:latin typeface="Franklin Gothic Book" pitchFamily="34" charset="0"/>
                <a:cs typeface="Arial" pitchFamily="34" charset="0"/>
              </a:rPr>
              <a:t>keto</a:t>
            </a:r>
            <a:r>
              <a:rPr lang="en-US" sz="2200" dirty="0">
                <a:latin typeface="Franklin Gothic Book" pitchFamily="34" charset="0"/>
                <a:cs typeface="Arial" pitchFamily="34" charset="0"/>
              </a:rPr>
              <a:t> group at</a:t>
            </a:r>
          </a:p>
          <a:p>
            <a:r>
              <a:rPr lang="en-US" sz="2200" dirty="0">
                <a:latin typeface="Franklin Gothic Book" pitchFamily="34" charset="0"/>
                <a:cs typeface="Arial" pitchFamily="34" charset="0"/>
              </a:rPr>
              <a:t> C-2, forming a </a:t>
            </a:r>
            <a:r>
              <a:rPr lang="en-US" sz="2200" b="1" dirty="0" err="1">
                <a:latin typeface="Franklin Gothic Book" pitchFamily="34" charset="0"/>
                <a:cs typeface="Arial" pitchFamily="34" charset="0"/>
              </a:rPr>
              <a:t>furanose</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or </a:t>
            </a:r>
            <a:r>
              <a:rPr lang="en-US" sz="2200" dirty="0" err="1">
                <a:latin typeface="Franklin Gothic Book" pitchFamily="34" charset="0"/>
                <a:cs typeface="Arial" pitchFamily="34" charset="0"/>
              </a:rPr>
              <a:t>pyranose</a:t>
            </a:r>
            <a:r>
              <a:rPr lang="en-US" sz="2200" dirty="0">
                <a:latin typeface="Franklin Gothic Book" pitchFamily="34" charset="0"/>
                <a:cs typeface="Arial" pitchFamily="34" charset="0"/>
              </a:rPr>
              <a:t>)</a:t>
            </a:r>
          </a:p>
          <a:p>
            <a:r>
              <a:rPr lang="en-US" sz="2200" dirty="0">
                <a:latin typeface="Franklin Gothic Book" pitchFamily="34" charset="0"/>
                <a:cs typeface="Arial" pitchFamily="34" charset="0"/>
              </a:rPr>
              <a:t>  ring containing a </a:t>
            </a:r>
            <a:r>
              <a:rPr lang="en-US" sz="2200" dirty="0" err="1">
                <a:latin typeface="Franklin Gothic Book" pitchFamily="34" charset="0"/>
                <a:cs typeface="Arial" pitchFamily="34" charset="0"/>
              </a:rPr>
              <a:t>hemiketal</a:t>
            </a:r>
            <a:r>
              <a:rPr lang="en-US" sz="2200" dirty="0">
                <a:latin typeface="Franklin Gothic Book" pitchFamily="34" charset="0"/>
                <a:cs typeface="Arial" pitchFamily="34" charset="0"/>
              </a:rPr>
              <a:t> linkage. </a:t>
            </a:r>
          </a:p>
          <a:p>
            <a:pPr>
              <a:buFont typeface="Arial" pitchFamily="34" charset="0"/>
              <a:buChar char="•"/>
            </a:pPr>
            <a:endParaRPr lang="en-US" sz="2200" dirty="0">
              <a:latin typeface="Franklin Gothic Book" pitchFamily="34" charset="0"/>
              <a:cs typeface="Arial" pitchFamily="34" charset="0"/>
            </a:endParaRPr>
          </a:p>
          <a:p>
            <a:pPr>
              <a:buFont typeface="Arial" pitchFamily="34" charset="0"/>
              <a:buChar char="•"/>
            </a:pPr>
            <a:r>
              <a:rPr lang="en-US" sz="2200" dirty="0">
                <a:latin typeface="Franklin Gothic Book" pitchFamily="34" charset="0"/>
                <a:cs typeface="Arial" pitchFamily="34" charset="0"/>
              </a:rPr>
              <a:t>In the ring structure, the 4 or 5 corners are occupied by the carbon atoms and one corner is occupied by the oxygen atom. </a:t>
            </a:r>
            <a:endParaRPr lang="en-US" dirty="0">
              <a:latin typeface="Arial Narrow" pitchFamily="34" charset="0"/>
              <a:cs typeface="Arial"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4953000" y="1276350"/>
            <a:ext cx="3657600" cy="22098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a:buNone/>
            </a:pPr>
            <a:r>
              <a:rPr lang="en-US" sz="2200" b="1" u="sng" dirty="0">
                <a:latin typeface="Franklin Gothic Book" pitchFamily="34" charset="0"/>
              </a:rPr>
              <a:t>Chair conformation of Glucose–</a:t>
            </a:r>
          </a:p>
          <a:p>
            <a:pPr marL="0">
              <a:buNone/>
            </a:pPr>
            <a:r>
              <a:rPr lang="en-US" sz="2200" dirty="0">
                <a:latin typeface="Franklin Gothic Book" pitchFamily="34" charset="0"/>
              </a:rPr>
              <a:t>In Haworth projection of glucose and other </a:t>
            </a:r>
            <a:r>
              <a:rPr lang="en-US" sz="2200" dirty="0" err="1">
                <a:latin typeface="Franklin Gothic Book" pitchFamily="34" charset="0"/>
              </a:rPr>
              <a:t>pyranoses</a:t>
            </a:r>
            <a:r>
              <a:rPr lang="en-US" sz="2200" dirty="0">
                <a:latin typeface="Franklin Gothic Book" pitchFamily="34" charset="0"/>
              </a:rPr>
              <a:t>  the members of the ring are all depicted as lying in the same plane, though carbon atoms 2, 3 and 5 and the oxygen atom lie in the same plane to form the corners of the square, and carbon atoms 1 and 4 lie either above or below the plane.</a:t>
            </a:r>
          </a:p>
          <a:p>
            <a:pPr marL="0">
              <a:buNone/>
            </a:pPr>
            <a:r>
              <a:rPr lang="en-US" sz="2200" dirty="0">
                <a:latin typeface="Franklin Gothic Book" pitchFamily="34" charset="0"/>
              </a:rPr>
              <a:t>Though, Haworth perspective formulas are commonly used to show</a:t>
            </a:r>
          </a:p>
          <a:p>
            <a:pPr marL="0">
              <a:buNone/>
            </a:pPr>
            <a:r>
              <a:rPr lang="en-US" sz="2200" dirty="0">
                <a:latin typeface="Franklin Gothic Book" pitchFamily="34" charset="0"/>
              </a:rPr>
              <a:t> the ring forms of </a:t>
            </a:r>
            <a:r>
              <a:rPr lang="en-US" sz="2200" dirty="0" err="1">
                <a:latin typeface="Franklin Gothic Book" pitchFamily="34" charset="0"/>
              </a:rPr>
              <a:t>monosaccharides</a:t>
            </a:r>
            <a:r>
              <a:rPr lang="en-US" sz="2200" dirty="0">
                <a:latin typeface="Franklin Gothic Book" pitchFamily="34" charset="0"/>
              </a:rPr>
              <a:t>, however, the six </a:t>
            </a:r>
            <a:r>
              <a:rPr lang="en-US" sz="2200" dirty="0" err="1">
                <a:latin typeface="Franklin Gothic Book" pitchFamily="34" charset="0"/>
              </a:rPr>
              <a:t>membered</a:t>
            </a:r>
            <a:r>
              <a:rPr lang="en-US" sz="2200" dirty="0">
                <a:latin typeface="Franklin Gothic Book" pitchFamily="34" charset="0"/>
              </a:rPr>
              <a:t>  </a:t>
            </a:r>
          </a:p>
          <a:p>
            <a:pPr marL="0">
              <a:buNone/>
            </a:pPr>
            <a:r>
              <a:rPr lang="en-US" sz="2200" dirty="0">
                <a:latin typeface="Franklin Gothic Book" pitchFamily="34" charset="0"/>
              </a:rPr>
              <a:t> </a:t>
            </a:r>
            <a:r>
              <a:rPr lang="en-US" sz="2200" dirty="0" err="1">
                <a:latin typeface="Franklin Gothic Book" pitchFamily="34" charset="0"/>
              </a:rPr>
              <a:t>pyranose</a:t>
            </a:r>
            <a:r>
              <a:rPr lang="en-US" sz="2200" dirty="0">
                <a:latin typeface="Franklin Gothic Book" pitchFamily="34" charset="0"/>
              </a:rPr>
              <a:t> rings do not exist as planar</a:t>
            </a:r>
          </a:p>
          <a:p>
            <a:pPr marL="0">
              <a:buNone/>
            </a:pPr>
            <a:r>
              <a:rPr lang="en-US" sz="2200" dirty="0">
                <a:latin typeface="Franklin Gothic Book" pitchFamily="34" charset="0"/>
              </a:rPr>
              <a:t> structures  as Haworth perspectives</a:t>
            </a:r>
          </a:p>
          <a:p>
            <a:pPr marL="0">
              <a:buNone/>
            </a:pPr>
            <a:r>
              <a:rPr lang="en-US" sz="2200" dirty="0">
                <a:latin typeface="Franklin Gothic Book" pitchFamily="34" charset="0"/>
              </a:rPr>
              <a:t> suggest. It tends to assume a chair</a:t>
            </a:r>
          </a:p>
          <a:p>
            <a:pPr marL="0">
              <a:buNone/>
            </a:pPr>
            <a:r>
              <a:rPr lang="en-US" sz="2200" dirty="0">
                <a:latin typeface="Franklin Gothic Book" pitchFamily="34" charset="0"/>
              </a:rPr>
              <a:t> conformation, which is energetically</a:t>
            </a:r>
          </a:p>
          <a:p>
            <a:pPr marL="0">
              <a:buNone/>
            </a:pPr>
            <a:r>
              <a:rPr lang="en-US" sz="2200" dirty="0">
                <a:latin typeface="Franklin Gothic Book" pitchFamily="34" charset="0"/>
              </a:rPr>
              <a:t> favored.</a:t>
            </a:r>
          </a:p>
          <a:p>
            <a:endParaRPr lang="en-US" sz="2200" dirty="0"/>
          </a:p>
        </p:txBody>
      </p:sp>
      <p:pic>
        <p:nvPicPr>
          <p:cNvPr id="4" name="Picture 6"/>
          <p:cNvPicPr>
            <a:picLocks noChangeAspect="1" noChangeArrowheads="1"/>
          </p:cNvPicPr>
          <p:nvPr/>
        </p:nvPicPr>
        <p:blipFill>
          <a:blip r:embed="rId2" cstate="print"/>
          <a:srcRect/>
          <a:stretch>
            <a:fillRect/>
          </a:stretch>
        </p:blipFill>
        <p:spPr bwMode="auto">
          <a:xfrm>
            <a:off x="5181600" y="3028950"/>
            <a:ext cx="3429000" cy="16478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5486400" y="4629150"/>
            <a:ext cx="2327497" cy="369332"/>
          </a:xfrm>
          <a:prstGeom prst="rect">
            <a:avLst/>
          </a:prstGeom>
        </p:spPr>
        <p:txBody>
          <a:bodyPr wrap="none">
            <a:spAutoFit/>
          </a:bodyPr>
          <a:lstStyle/>
          <a:p>
            <a:r>
              <a:rPr lang="en-US" dirty="0"/>
              <a:t>α-D-glucose chair form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1"/>
            <a:ext cx="8610600" cy="3810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400" b="1" dirty="0">
                <a:latin typeface="Arial" pitchFamily="34" charset="0"/>
                <a:cs typeface="Arial" pitchFamily="34" charset="0"/>
              </a:rPr>
              <a:t>Oligosaccharides (Gr. </a:t>
            </a:r>
            <a:r>
              <a:rPr lang="en-US" sz="2400" b="1" dirty="0" err="1">
                <a:latin typeface="Arial" pitchFamily="34" charset="0"/>
                <a:cs typeface="Arial" pitchFamily="34" charset="0"/>
              </a:rPr>
              <a:t>Oligos</a:t>
            </a:r>
            <a:r>
              <a:rPr lang="en-US" sz="2400" b="1" dirty="0">
                <a:latin typeface="Arial" pitchFamily="34" charset="0"/>
                <a:cs typeface="Arial" pitchFamily="34" charset="0"/>
              </a:rPr>
              <a:t> = few; </a:t>
            </a:r>
            <a:r>
              <a:rPr lang="en-US" sz="2400" b="1" dirty="0" err="1">
                <a:latin typeface="Arial" pitchFamily="34" charset="0"/>
                <a:cs typeface="Arial" pitchFamily="34" charset="0"/>
              </a:rPr>
              <a:t>saccharides</a:t>
            </a:r>
            <a:r>
              <a:rPr lang="en-US" sz="2400" b="1" dirty="0">
                <a:latin typeface="Arial" pitchFamily="34" charset="0"/>
                <a:cs typeface="Arial" pitchFamily="34" charset="0"/>
              </a:rPr>
              <a:t> = sugar)</a:t>
            </a:r>
          </a:p>
        </p:txBody>
      </p:sp>
      <p:sp>
        <p:nvSpPr>
          <p:cNvPr id="3" name="Content Placeholder 2"/>
          <p:cNvSpPr>
            <a:spLocks noGrp="1"/>
          </p:cNvSpPr>
          <p:nvPr>
            <p:ph idx="1"/>
          </p:nvPr>
        </p:nvSpPr>
        <p:spPr>
          <a:xfrm>
            <a:off x="152400" y="590550"/>
            <a:ext cx="8763000" cy="4419600"/>
          </a:xfrm>
        </p:spPr>
        <p:style>
          <a:lnRef idx="2">
            <a:schemeClr val="accent1"/>
          </a:lnRef>
          <a:fillRef idx="1">
            <a:schemeClr val="lt1"/>
          </a:fillRef>
          <a:effectRef idx="0">
            <a:schemeClr val="accent1"/>
          </a:effectRef>
          <a:fontRef idx="minor">
            <a:schemeClr val="dk1"/>
          </a:fontRef>
        </p:style>
        <p:txBody>
          <a:bodyPr>
            <a:noAutofit/>
          </a:bodyPr>
          <a:lstStyle/>
          <a:p>
            <a:r>
              <a:rPr lang="en-US" sz="2200" dirty="0">
                <a:latin typeface="Franklin Gothic Book" pitchFamily="34" charset="0"/>
                <a:cs typeface="Arial" pitchFamily="34" charset="0"/>
              </a:rPr>
              <a:t>An oligosaccharide consists of short chains of monosaccharides units (2 to 20) joined by </a:t>
            </a:r>
            <a:r>
              <a:rPr lang="en-US" sz="2200" dirty="0" err="1">
                <a:latin typeface="Franklin Gothic Book" pitchFamily="34" charset="0"/>
                <a:cs typeface="Arial" pitchFamily="34" charset="0"/>
              </a:rPr>
              <a:t>glycosidic</a:t>
            </a:r>
            <a:r>
              <a:rPr lang="en-US" sz="2200" dirty="0">
                <a:latin typeface="Franklin Gothic Book" pitchFamily="34" charset="0"/>
                <a:cs typeface="Arial" pitchFamily="34" charset="0"/>
              </a:rPr>
              <a:t> bond with the elimination of water.</a:t>
            </a:r>
          </a:p>
          <a:p>
            <a:r>
              <a:rPr lang="en-US" sz="2200" dirty="0">
                <a:latin typeface="Franklin Gothic Book" pitchFamily="34" charset="0"/>
                <a:cs typeface="Arial" pitchFamily="34" charset="0"/>
              </a:rPr>
              <a:t>The general formula of oligosaccharide is </a:t>
            </a:r>
            <a:r>
              <a:rPr lang="en-US" sz="2200" dirty="0" err="1">
                <a:latin typeface="Franklin Gothic Book" pitchFamily="34" charset="0"/>
                <a:cs typeface="Arial" pitchFamily="34" charset="0"/>
              </a:rPr>
              <a:t>Cn</a:t>
            </a:r>
            <a:r>
              <a:rPr lang="en-US" sz="2200" dirty="0">
                <a:latin typeface="Franklin Gothic Book" pitchFamily="34" charset="0"/>
                <a:cs typeface="Arial" pitchFamily="34" charset="0"/>
              </a:rPr>
              <a:t>(</a:t>
            </a:r>
            <a:r>
              <a:rPr lang="en-US" sz="2200" dirty="0">
                <a:solidFill>
                  <a:schemeClr val="dk1"/>
                </a:solidFill>
                <a:latin typeface="Franklin Gothic Book" pitchFamily="34" charset="0"/>
                <a:cs typeface="Arial" pitchFamily="34" charset="0"/>
              </a:rPr>
              <a:t>H</a:t>
            </a:r>
            <a:r>
              <a:rPr lang="en-US" sz="2200" baseline="-25000" dirty="0">
                <a:solidFill>
                  <a:schemeClr val="dk1"/>
                </a:solidFill>
                <a:latin typeface="Franklin Gothic Book" pitchFamily="34" charset="0"/>
                <a:cs typeface="Arial" pitchFamily="34" charset="0"/>
              </a:rPr>
              <a:t>2</a:t>
            </a:r>
            <a:r>
              <a:rPr lang="en-US" sz="2200" dirty="0">
                <a:latin typeface="Franklin Gothic Book" pitchFamily="34" charset="0"/>
                <a:cs typeface="Arial" pitchFamily="34" charset="0"/>
              </a:rPr>
              <a:t>O)n-1. </a:t>
            </a:r>
          </a:p>
          <a:p>
            <a:r>
              <a:rPr lang="en-US" sz="2200" dirty="0">
                <a:latin typeface="Franklin Gothic Book" pitchFamily="34" charset="0"/>
                <a:cs typeface="Arial" pitchFamily="34" charset="0"/>
              </a:rPr>
              <a:t>Depending on the number of monosaccharides, the oligosaccharides are classified as </a:t>
            </a:r>
            <a:r>
              <a:rPr lang="en-US" sz="2200" dirty="0" err="1">
                <a:latin typeface="Franklin Gothic Book" pitchFamily="34" charset="0"/>
                <a:cs typeface="Arial" pitchFamily="34" charset="0"/>
              </a:rPr>
              <a:t>di</a:t>
            </a:r>
            <a:r>
              <a:rPr lang="en-US" sz="2200" dirty="0">
                <a:latin typeface="Franklin Gothic Book" pitchFamily="34" charset="0"/>
                <a:cs typeface="Arial" pitchFamily="34" charset="0"/>
              </a:rPr>
              <a:t>-, tri-, tetra- </a:t>
            </a:r>
            <a:r>
              <a:rPr lang="en-US" sz="2200" dirty="0" err="1">
                <a:latin typeface="Franklin Gothic Book" pitchFamily="34" charset="0"/>
                <a:cs typeface="Arial" pitchFamily="34" charset="0"/>
              </a:rPr>
              <a:t>saccharides</a:t>
            </a:r>
            <a:r>
              <a:rPr lang="en-US" sz="2200" dirty="0">
                <a:latin typeface="Franklin Gothic Book" pitchFamily="34" charset="0"/>
                <a:cs typeface="Arial" pitchFamily="34" charset="0"/>
              </a:rPr>
              <a:t> etc. The most abundant oligosaccharides are  the </a:t>
            </a:r>
            <a:r>
              <a:rPr lang="en-US" sz="2200" b="1" dirty="0">
                <a:latin typeface="Franklin Gothic Book" pitchFamily="34" charset="0"/>
                <a:cs typeface="Arial" pitchFamily="34" charset="0"/>
              </a:rPr>
              <a:t>disaccharides.</a:t>
            </a:r>
            <a:endParaRPr lang="en-US" sz="2200" dirty="0">
              <a:latin typeface="Franklin Gothic Book" pitchFamily="34" charset="0"/>
              <a:cs typeface="Arial" pitchFamily="34" charset="0"/>
            </a:endParaRPr>
          </a:p>
          <a:p>
            <a:r>
              <a:rPr lang="en-US" sz="2200" dirty="0">
                <a:latin typeface="Franklin Gothic Book" pitchFamily="34" charset="0"/>
                <a:cs typeface="Arial" pitchFamily="34" charset="0"/>
              </a:rPr>
              <a:t>Reducing oligosaccharides are formed when </a:t>
            </a:r>
            <a:r>
              <a:rPr lang="en-US" sz="2200" dirty="0" err="1">
                <a:latin typeface="Franklin Gothic Book" pitchFamily="34" charset="0"/>
                <a:cs typeface="Arial" pitchFamily="34" charset="0"/>
              </a:rPr>
              <a:t>anomeric</a:t>
            </a:r>
            <a:r>
              <a:rPr lang="en-US" sz="2200" dirty="0">
                <a:latin typeface="Franklin Gothic Book" pitchFamily="34" charset="0"/>
                <a:cs typeface="Arial" pitchFamily="34" charset="0"/>
              </a:rPr>
              <a:t> hydroxyl group is linked to alcoholic hydroxyl group of other monosaccharide. </a:t>
            </a:r>
          </a:p>
          <a:p>
            <a:r>
              <a:rPr lang="en-US" sz="2200" dirty="0">
                <a:latin typeface="Franklin Gothic Book" pitchFamily="34" charset="0"/>
                <a:cs typeface="Arial" pitchFamily="34" charset="0"/>
              </a:rPr>
              <a:t>Non reducing oligosaccharides are formed between </a:t>
            </a:r>
            <a:r>
              <a:rPr lang="en-US" sz="2200" dirty="0" err="1">
                <a:latin typeface="Franklin Gothic Book" pitchFamily="34" charset="0"/>
                <a:cs typeface="Arial" pitchFamily="34" charset="0"/>
              </a:rPr>
              <a:t>anomeric</a:t>
            </a:r>
            <a:r>
              <a:rPr lang="en-US" sz="2200" dirty="0">
                <a:latin typeface="Franklin Gothic Book" pitchFamily="34" charset="0"/>
                <a:cs typeface="Arial" pitchFamily="34" charset="0"/>
              </a:rPr>
              <a:t> hydroxyl groups of different monosaccharides.</a:t>
            </a:r>
          </a:p>
          <a:p>
            <a:r>
              <a:rPr lang="en-US" sz="2200" dirty="0">
                <a:latin typeface="Franklin Gothic Book" pitchFamily="34" charset="0"/>
                <a:cs typeface="Arial" pitchFamily="34" charset="0"/>
              </a:rPr>
              <a:t>The commonly found oligosaccharides in foods are maltose, sucrose, lactose, </a:t>
            </a:r>
            <a:r>
              <a:rPr lang="en-US" sz="2200" dirty="0" err="1">
                <a:latin typeface="Franklin Gothic Book" pitchFamily="34" charset="0"/>
                <a:cs typeface="Arial" pitchFamily="34" charset="0"/>
              </a:rPr>
              <a:t>raffinose</a:t>
            </a:r>
            <a:r>
              <a:rPr lang="en-US" sz="2200" dirty="0">
                <a:latin typeface="Franklin Gothic Book" pitchFamily="34" charset="0"/>
                <a:cs typeface="Arial" pitchFamily="34" charset="0"/>
              </a:rPr>
              <a:t> and </a:t>
            </a:r>
            <a:r>
              <a:rPr lang="en-US" sz="2200" dirty="0" err="1">
                <a:latin typeface="Franklin Gothic Book" pitchFamily="34" charset="0"/>
                <a:cs typeface="Arial" pitchFamily="34" charset="0"/>
              </a:rPr>
              <a:t>stachyose</a:t>
            </a:r>
            <a:r>
              <a:rPr lang="en-US" sz="2200" dirty="0">
                <a:latin typeface="Franklin Gothic Book" pitchFamily="34" charset="0"/>
                <a:cs typeface="Arial" pitchFamily="34" charset="0"/>
              </a:rPr>
              <a:t>. </a:t>
            </a:r>
          </a:p>
          <a:p>
            <a:pPr>
              <a:buNone/>
            </a:pPr>
            <a:r>
              <a:rPr lang="en-US" sz="2000" dirty="0">
                <a:latin typeface="Arial" pitchFamily="34" charset="0"/>
                <a:cs typeface="Arial"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33350"/>
            <a:ext cx="2743200" cy="36195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b="1" dirty="0">
                <a:latin typeface="Arial" pitchFamily="34" charset="0"/>
                <a:cs typeface="Arial" pitchFamily="34" charset="0"/>
              </a:rPr>
              <a:t>Disaccharides</a:t>
            </a:r>
          </a:p>
        </p:txBody>
      </p:sp>
      <p:sp>
        <p:nvSpPr>
          <p:cNvPr id="3" name="Content Placeholder 2"/>
          <p:cNvSpPr>
            <a:spLocks noGrp="1"/>
          </p:cNvSpPr>
          <p:nvPr>
            <p:ph idx="1"/>
          </p:nvPr>
        </p:nvSpPr>
        <p:spPr>
          <a:xfrm>
            <a:off x="152400" y="590550"/>
            <a:ext cx="8839200" cy="4419600"/>
          </a:xfrm>
        </p:spPr>
        <p:style>
          <a:lnRef idx="2">
            <a:schemeClr val="accent1"/>
          </a:lnRef>
          <a:fillRef idx="1">
            <a:schemeClr val="lt1"/>
          </a:fillRef>
          <a:effectRef idx="0">
            <a:schemeClr val="accent1"/>
          </a:effectRef>
          <a:fontRef idx="minor">
            <a:schemeClr val="dk1"/>
          </a:fontRef>
        </p:style>
        <p:txBody>
          <a:bodyPr>
            <a:noAutofit/>
          </a:bodyPr>
          <a:lstStyle/>
          <a:p>
            <a:pPr marL="0" algn="just"/>
            <a:r>
              <a:rPr lang="en-US" sz="2200" b="1" dirty="0">
                <a:latin typeface="Franklin Gothic Book" pitchFamily="34" charset="0"/>
              </a:rPr>
              <a:t>Maltose</a:t>
            </a:r>
            <a:r>
              <a:rPr lang="en-US" sz="2200" dirty="0">
                <a:latin typeface="Franklin Gothic Book" pitchFamily="34" charset="0"/>
              </a:rPr>
              <a:t> </a:t>
            </a:r>
            <a:r>
              <a:rPr lang="en-US" sz="2200" dirty="0">
                <a:latin typeface="Franklin Gothic Book" pitchFamily="34" charset="0"/>
                <a:cs typeface="Arial" pitchFamily="34" charset="0"/>
              </a:rPr>
              <a:t>:</a:t>
            </a:r>
            <a:r>
              <a:rPr lang="en-US" sz="2200" dirty="0">
                <a:latin typeface="Franklin Gothic Book" pitchFamily="34" charset="0"/>
              </a:rPr>
              <a:t> Maltose is a reducing sugar consisting </a:t>
            </a:r>
          </a:p>
          <a:p>
            <a:pPr marL="0" algn="just">
              <a:buNone/>
            </a:pPr>
            <a:r>
              <a:rPr lang="en-US" sz="2200" dirty="0">
                <a:latin typeface="Franklin Gothic Book" pitchFamily="34" charset="0"/>
              </a:rPr>
              <a:t>of two molecules of glucose bonded together by</a:t>
            </a:r>
          </a:p>
          <a:p>
            <a:pPr marL="0" algn="just">
              <a:buNone/>
            </a:pPr>
            <a:r>
              <a:rPr lang="en-US" sz="2200" dirty="0" err="1">
                <a:latin typeface="Franklin Gothic Book" pitchFamily="34" charset="0"/>
              </a:rPr>
              <a:t>Glycosidic</a:t>
            </a:r>
            <a:r>
              <a:rPr lang="en-US" sz="2200" dirty="0">
                <a:latin typeface="Franklin Gothic Book" pitchFamily="34" charset="0"/>
              </a:rPr>
              <a:t> linkage between carbon atom 1 and 4 of</a:t>
            </a:r>
          </a:p>
          <a:p>
            <a:pPr marL="0" algn="just">
              <a:buNone/>
            </a:pPr>
            <a:r>
              <a:rPr lang="en-US" sz="2200" dirty="0">
                <a:latin typeface="Franklin Gothic Book" pitchFamily="34" charset="0"/>
              </a:rPr>
              <a:t> the neighboring unit. It does not occur in natural</a:t>
            </a:r>
          </a:p>
          <a:p>
            <a:pPr marL="0" algn="just">
              <a:buNone/>
            </a:pPr>
            <a:r>
              <a:rPr lang="en-US" sz="2200" dirty="0">
                <a:latin typeface="Franklin Gothic Book" pitchFamily="34" charset="0"/>
              </a:rPr>
              <a:t> foods. It is produced by hydrolysis of starch. </a:t>
            </a:r>
          </a:p>
          <a:p>
            <a:pPr marL="0"/>
            <a:r>
              <a:rPr lang="en-US" sz="2200" b="1" dirty="0">
                <a:latin typeface="Franklin Gothic Book" pitchFamily="34" charset="0"/>
              </a:rPr>
              <a:t>Sucrose</a:t>
            </a:r>
            <a:r>
              <a:rPr lang="en-US" sz="2200" dirty="0">
                <a:latin typeface="Franklin Gothic Book" pitchFamily="34" charset="0"/>
                <a:cs typeface="Arial" pitchFamily="34" charset="0"/>
              </a:rPr>
              <a:t> :</a:t>
            </a:r>
            <a:r>
              <a:rPr lang="en-US" sz="2200" dirty="0">
                <a:latin typeface="Franklin Gothic Book" pitchFamily="34" charset="0"/>
              </a:rPr>
              <a:t> Sucrose is the typical disaccharide and</a:t>
            </a:r>
          </a:p>
          <a:p>
            <a:pPr marL="0" algn="just">
              <a:buNone/>
            </a:pPr>
            <a:r>
              <a:rPr lang="en-US" sz="2200" dirty="0">
                <a:latin typeface="Franklin Gothic Book" pitchFamily="34" charset="0"/>
              </a:rPr>
              <a:t>it results from the union of a glucose molecule with</a:t>
            </a:r>
          </a:p>
          <a:p>
            <a:pPr marL="0" algn="just">
              <a:buNone/>
            </a:pPr>
            <a:r>
              <a:rPr lang="en-US" sz="2200" dirty="0">
                <a:latin typeface="Franklin Gothic Book" pitchFamily="34" charset="0"/>
              </a:rPr>
              <a:t>a fructose molecule between their 1 and 2 carbons.</a:t>
            </a:r>
          </a:p>
          <a:p>
            <a:pPr marL="0" algn="just">
              <a:buNone/>
            </a:pPr>
            <a:r>
              <a:rPr lang="en-US" sz="2200" dirty="0">
                <a:latin typeface="Franklin Gothic Book" pitchFamily="34" charset="0"/>
              </a:rPr>
              <a:t>It is a non reducing sugar, unlike its components.</a:t>
            </a:r>
          </a:p>
          <a:p>
            <a:pPr marL="0" algn="just">
              <a:buNone/>
            </a:pPr>
            <a:r>
              <a:rPr lang="en-US" sz="2200" dirty="0">
                <a:latin typeface="Franklin Gothic Book" pitchFamily="34" charset="0"/>
              </a:rPr>
              <a:t>Its glucose unit is in </a:t>
            </a:r>
            <a:r>
              <a:rPr lang="en-US" sz="2200" dirty="0" err="1">
                <a:latin typeface="Franklin Gothic Book" pitchFamily="34" charset="0"/>
              </a:rPr>
              <a:t>pyranose</a:t>
            </a:r>
            <a:r>
              <a:rPr lang="en-US" sz="2200" dirty="0">
                <a:latin typeface="Franklin Gothic Book" pitchFamily="34" charset="0"/>
              </a:rPr>
              <a:t> form and fructose unit is in </a:t>
            </a:r>
            <a:r>
              <a:rPr lang="en-US" sz="2200" dirty="0" err="1">
                <a:latin typeface="Franklin Gothic Book" pitchFamily="34" charset="0"/>
              </a:rPr>
              <a:t>furanose</a:t>
            </a:r>
            <a:r>
              <a:rPr lang="en-US" sz="2200" dirty="0">
                <a:latin typeface="Franklin Gothic Book" pitchFamily="34" charset="0"/>
              </a:rPr>
              <a:t> state. The two principal sources of sucrose are sugarcane and sugar beet.</a:t>
            </a:r>
          </a:p>
        </p:txBody>
      </p:sp>
      <p:pic>
        <p:nvPicPr>
          <p:cNvPr id="7" name="Picture 6"/>
          <p:cNvPicPr>
            <a:picLocks noChangeAspect="1" noChangeArrowheads="1"/>
          </p:cNvPicPr>
          <p:nvPr/>
        </p:nvPicPr>
        <p:blipFill>
          <a:blip r:embed="rId2" cstate="print"/>
          <a:srcRect/>
          <a:stretch>
            <a:fillRect/>
          </a:stretch>
        </p:blipFill>
        <p:spPr bwMode="auto">
          <a:xfrm>
            <a:off x="6629400" y="819150"/>
            <a:ext cx="2133600" cy="14478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 name="Picture 7"/>
          <p:cNvPicPr>
            <a:picLocks noChangeAspect="1" noChangeArrowheads="1"/>
          </p:cNvPicPr>
          <p:nvPr/>
        </p:nvPicPr>
        <p:blipFill>
          <a:blip r:embed="rId3" cstate="print"/>
          <a:srcRect/>
          <a:stretch>
            <a:fillRect/>
          </a:stretch>
        </p:blipFill>
        <p:spPr bwMode="auto">
          <a:xfrm>
            <a:off x="6629400" y="2647950"/>
            <a:ext cx="2133600" cy="14478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1" name="Rectangle 10"/>
          <p:cNvSpPr/>
          <p:nvPr/>
        </p:nvSpPr>
        <p:spPr>
          <a:xfrm>
            <a:off x="6705600" y="590550"/>
            <a:ext cx="2066591" cy="215444"/>
          </a:xfrm>
          <a:prstGeom prst="rect">
            <a:avLst/>
          </a:prstGeom>
        </p:spPr>
        <p:txBody>
          <a:bodyPr wrap="none">
            <a:spAutoFit/>
          </a:bodyPr>
          <a:lstStyle/>
          <a:p>
            <a:r>
              <a:rPr lang="en-US" sz="800" dirty="0">
                <a:latin typeface="Arial Narrow" pitchFamily="34" charset="0"/>
              </a:rPr>
              <a:t>Source-https://doi.org/10.1186/s40104-019-0345-6</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42950"/>
            <a:ext cx="86106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Arial" pitchFamily="34" charset="0"/>
              <a:buChar char="•"/>
            </a:pPr>
            <a:r>
              <a:rPr lang="en-US" sz="2200" b="1" dirty="0">
                <a:latin typeface="Franklin Gothic Book" pitchFamily="34" charset="0"/>
              </a:rPr>
              <a:t>Lactose</a:t>
            </a:r>
            <a:r>
              <a:rPr lang="en-US" sz="2200" dirty="0">
                <a:latin typeface="Franklin Gothic Book" pitchFamily="34" charset="0"/>
              </a:rPr>
              <a:t> </a:t>
            </a:r>
            <a:r>
              <a:rPr lang="en-US" sz="2200" dirty="0">
                <a:latin typeface="Franklin Gothic Book" pitchFamily="34" charset="0"/>
                <a:cs typeface="Arial" pitchFamily="34" charset="0"/>
              </a:rPr>
              <a:t>: Lactose is solely of animal origin. It </a:t>
            </a:r>
            <a:r>
              <a:rPr lang="en-US" sz="2200" dirty="0">
                <a:latin typeface="Franklin Gothic Book" pitchFamily="34" charset="0"/>
              </a:rPr>
              <a:t>is a component of mammalian milk consisting of one glucose and one </a:t>
            </a:r>
            <a:r>
              <a:rPr lang="en-US" sz="2200" dirty="0" err="1">
                <a:latin typeface="Franklin Gothic Book" pitchFamily="34" charset="0"/>
              </a:rPr>
              <a:t>galactose</a:t>
            </a:r>
            <a:r>
              <a:rPr lang="en-US" sz="2200" dirty="0">
                <a:latin typeface="Franklin Gothic Book" pitchFamily="34" charset="0"/>
              </a:rPr>
              <a:t> molecule joined by </a:t>
            </a:r>
            <a:r>
              <a:rPr lang="en-US" sz="2200" dirty="0" err="1">
                <a:latin typeface="Franklin Gothic Book" pitchFamily="34" charset="0"/>
              </a:rPr>
              <a:t>glycosidic</a:t>
            </a:r>
            <a:r>
              <a:rPr lang="en-US" sz="2200" dirty="0">
                <a:latin typeface="Franklin Gothic Book" pitchFamily="34" charset="0"/>
              </a:rPr>
              <a:t> bond. The linkage is formed between the </a:t>
            </a:r>
            <a:r>
              <a:rPr lang="en-US" sz="2200" dirty="0" err="1">
                <a:latin typeface="Franklin Gothic Book" pitchFamily="34" charset="0"/>
              </a:rPr>
              <a:t>glyosidic</a:t>
            </a:r>
            <a:r>
              <a:rPr lang="en-US" sz="2200" dirty="0">
                <a:latin typeface="Franklin Gothic Book" pitchFamily="34" charset="0"/>
              </a:rPr>
              <a:t> -OH group on the carbon atom 1 of </a:t>
            </a:r>
            <a:r>
              <a:rPr lang="en-US" sz="2200" dirty="0" err="1">
                <a:latin typeface="Franklin Gothic Book" pitchFamily="34" charset="0"/>
              </a:rPr>
              <a:t>galactose</a:t>
            </a:r>
            <a:r>
              <a:rPr lang="en-US" sz="2200" dirty="0">
                <a:latin typeface="Franklin Gothic Book" pitchFamily="34" charset="0"/>
              </a:rPr>
              <a:t> and the alcoholic OH group on the carbon atom 4 of glucose by the elimination of a molecule of water. Lactose is a reducing sugar and</a:t>
            </a:r>
          </a:p>
          <a:p>
            <a:pPr algn="just"/>
            <a:r>
              <a:rPr lang="en-US" sz="2200" dirty="0">
                <a:latin typeface="Franklin Gothic Book" pitchFamily="34" charset="0"/>
              </a:rPr>
              <a:t>it is the primary carbohydrate source for</a:t>
            </a:r>
          </a:p>
          <a:p>
            <a:pPr algn="just"/>
            <a:r>
              <a:rPr lang="en-US" sz="2200" dirty="0">
                <a:latin typeface="Franklin Gothic Book" pitchFamily="34" charset="0"/>
              </a:rPr>
              <a:t>developing mammals. It is </a:t>
            </a:r>
            <a:r>
              <a:rPr lang="en-US" sz="2200" dirty="0" err="1">
                <a:latin typeface="Franklin Gothic Book" pitchFamily="34" charset="0"/>
              </a:rPr>
              <a:t>hydrolysed</a:t>
            </a:r>
            <a:r>
              <a:rPr lang="en-US" sz="2200" dirty="0">
                <a:latin typeface="Franklin Gothic Book" pitchFamily="34" charset="0"/>
              </a:rPr>
              <a:t> by</a:t>
            </a:r>
          </a:p>
          <a:p>
            <a:pPr algn="just"/>
            <a:r>
              <a:rPr lang="en-US" sz="2200" dirty="0">
                <a:latin typeface="Franklin Gothic Book" pitchFamily="34" charset="0"/>
              </a:rPr>
              <a:t>the enzyme lactase in the gut.</a:t>
            </a:r>
            <a:endParaRPr lang="en-US" dirty="0">
              <a:latin typeface="Arial Narrow" pitchFamily="34" charset="0"/>
            </a:endParaRPr>
          </a:p>
          <a:p>
            <a:pPr algn="just"/>
            <a:endParaRPr lang="en-US" dirty="0">
              <a:latin typeface="Arial Narrow" pitchFamily="34" charset="0"/>
            </a:endParaRPr>
          </a:p>
          <a:p>
            <a:pPr algn="just"/>
            <a:endParaRPr lang="en-US" dirty="0">
              <a:latin typeface="Arial Narrow" pitchFamily="34" charset="0"/>
            </a:endParaRPr>
          </a:p>
          <a:p>
            <a:pPr algn="just"/>
            <a:endParaRPr lang="en-US" dirty="0">
              <a:latin typeface="Arial Narrow"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5638800" y="2571750"/>
            <a:ext cx="2819400" cy="19050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979"/>
            <a:ext cx="5334000" cy="460771"/>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400" b="1" dirty="0">
                <a:latin typeface="Arial" pitchFamily="34" charset="0"/>
                <a:cs typeface="Arial" pitchFamily="34" charset="0"/>
              </a:rPr>
              <a:t>Formation of </a:t>
            </a:r>
            <a:r>
              <a:rPr lang="en-US" sz="2400" b="1" dirty="0" err="1">
                <a:latin typeface="Arial" pitchFamily="34" charset="0"/>
                <a:cs typeface="Arial" pitchFamily="34" charset="0"/>
              </a:rPr>
              <a:t>glycosidic</a:t>
            </a:r>
            <a:r>
              <a:rPr lang="en-US" sz="2400" b="1" dirty="0">
                <a:latin typeface="Arial" pitchFamily="34" charset="0"/>
                <a:cs typeface="Arial" pitchFamily="34" charset="0"/>
              </a:rPr>
              <a:t> linkage</a:t>
            </a:r>
          </a:p>
        </p:txBody>
      </p:sp>
      <p:sp>
        <p:nvSpPr>
          <p:cNvPr id="3" name="Content Placeholder 2"/>
          <p:cNvSpPr>
            <a:spLocks noGrp="1"/>
          </p:cNvSpPr>
          <p:nvPr>
            <p:ph idx="1"/>
          </p:nvPr>
        </p:nvSpPr>
        <p:spPr>
          <a:xfrm>
            <a:off x="152400" y="742950"/>
            <a:ext cx="5410200" cy="4267200"/>
          </a:xfrm>
        </p:spPr>
        <p:style>
          <a:lnRef idx="2">
            <a:schemeClr val="accent1"/>
          </a:lnRef>
          <a:fillRef idx="1">
            <a:schemeClr val="lt1"/>
          </a:fillRef>
          <a:effectRef idx="0">
            <a:schemeClr val="accent1"/>
          </a:effectRef>
          <a:fontRef idx="minor">
            <a:schemeClr val="dk1"/>
          </a:fontRef>
        </p:style>
        <p:txBody>
          <a:bodyPr>
            <a:noAutofit/>
          </a:bodyPr>
          <a:lstStyle/>
          <a:p>
            <a:r>
              <a:rPr lang="en-US" sz="2200" dirty="0" err="1">
                <a:latin typeface="Franklin Gothic Book" pitchFamily="34" charset="0"/>
                <a:cs typeface="Arial" pitchFamily="34" charset="0"/>
              </a:rPr>
              <a:t>Glycosidic</a:t>
            </a:r>
            <a:r>
              <a:rPr lang="en-US" sz="2200" dirty="0">
                <a:latin typeface="Franklin Gothic Book" pitchFamily="34" charset="0"/>
                <a:cs typeface="Arial" pitchFamily="34" charset="0"/>
              </a:rPr>
              <a:t> linkage connects one sugar to the other. </a:t>
            </a:r>
            <a:r>
              <a:rPr lang="en-US" sz="2200" dirty="0" err="1">
                <a:latin typeface="Franklin Gothic Book" pitchFamily="34" charset="0"/>
                <a:cs typeface="Arial" pitchFamily="34" charset="0"/>
              </a:rPr>
              <a:t>Glycosidic</a:t>
            </a:r>
            <a:r>
              <a:rPr lang="en-US" sz="2200" dirty="0">
                <a:latin typeface="Franklin Gothic Book" pitchFamily="34" charset="0"/>
                <a:cs typeface="Arial" pitchFamily="34" charset="0"/>
              </a:rPr>
              <a:t> bonds between two monosaccharide units are a result of a condensation reaction.</a:t>
            </a:r>
          </a:p>
          <a:p>
            <a:r>
              <a:rPr lang="en-US" sz="2200" dirty="0">
                <a:latin typeface="Franklin Gothic Book" pitchFamily="34" charset="0"/>
                <a:cs typeface="Arial" pitchFamily="34" charset="0"/>
              </a:rPr>
              <a:t>In maltose, when an -OH (alcohol) of one</a:t>
            </a:r>
          </a:p>
          <a:p>
            <a:pPr>
              <a:buNone/>
            </a:pPr>
            <a:r>
              <a:rPr lang="en-US" sz="2200" dirty="0">
                <a:latin typeface="Franklin Gothic Book" pitchFamily="34" charset="0"/>
                <a:cs typeface="Arial" pitchFamily="34" charset="0"/>
              </a:rPr>
              <a:t>     D-glucose molecule (right) condenses with the </a:t>
            </a:r>
            <a:r>
              <a:rPr lang="en-US" sz="2200" dirty="0" err="1">
                <a:latin typeface="Franklin Gothic Book" pitchFamily="34" charset="0"/>
                <a:cs typeface="Arial" pitchFamily="34" charset="0"/>
              </a:rPr>
              <a:t>intramolecular</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hemiacetal</a:t>
            </a:r>
            <a:r>
              <a:rPr lang="en-US" sz="2200" dirty="0">
                <a:latin typeface="Franklin Gothic Book" pitchFamily="34" charset="0"/>
                <a:cs typeface="Arial" pitchFamily="34" charset="0"/>
              </a:rPr>
              <a:t> of the other (left), then the </a:t>
            </a:r>
            <a:r>
              <a:rPr lang="en-US" sz="2200" dirty="0" err="1">
                <a:latin typeface="Franklin Gothic Book" pitchFamily="34" charset="0"/>
                <a:cs typeface="Arial" pitchFamily="34" charset="0"/>
              </a:rPr>
              <a:t>glycosidic</a:t>
            </a:r>
            <a:r>
              <a:rPr lang="en-US" sz="2200" dirty="0">
                <a:latin typeface="Franklin Gothic Book" pitchFamily="34" charset="0"/>
                <a:cs typeface="Arial" pitchFamily="34" charset="0"/>
              </a:rPr>
              <a:t>  linkage is formed between the 1</a:t>
            </a:r>
            <a:r>
              <a:rPr lang="en-US" sz="2200" baseline="30000" dirty="0">
                <a:latin typeface="Franklin Gothic Book" pitchFamily="34" charset="0"/>
                <a:cs typeface="Arial" pitchFamily="34" charset="0"/>
              </a:rPr>
              <a:t>st</a:t>
            </a:r>
            <a:r>
              <a:rPr lang="en-US" sz="2200" dirty="0">
                <a:latin typeface="Franklin Gothic Book" pitchFamily="34" charset="0"/>
                <a:cs typeface="Arial" pitchFamily="34" charset="0"/>
              </a:rPr>
              <a:t> carbon atom of one glucose and the 4</a:t>
            </a:r>
            <a:r>
              <a:rPr lang="en-US" sz="2200" baseline="30000" dirty="0">
                <a:latin typeface="Franklin Gothic Book" pitchFamily="34" charset="0"/>
                <a:cs typeface="Arial" pitchFamily="34" charset="0"/>
              </a:rPr>
              <a:t>th</a:t>
            </a:r>
            <a:r>
              <a:rPr lang="en-US" sz="2200" dirty="0">
                <a:latin typeface="Franklin Gothic Book" pitchFamily="34" charset="0"/>
                <a:cs typeface="Arial" pitchFamily="34" charset="0"/>
              </a:rPr>
              <a:t> carbon atom of the second glucose with the elimination of H</a:t>
            </a:r>
            <a:r>
              <a:rPr lang="en-US" sz="2200" baseline="-25000" dirty="0">
                <a:latin typeface="Franklin Gothic Book" pitchFamily="34" charset="0"/>
                <a:cs typeface="Arial" pitchFamily="34" charset="0"/>
              </a:rPr>
              <a:t>2</a:t>
            </a:r>
            <a:r>
              <a:rPr lang="en-US" sz="2200" dirty="0">
                <a:latin typeface="Franklin Gothic Book" pitchFamily="34" charset="0"/>
                <a:cs typeface="Arial" pitchFamily="34" charset="0"/>
              </a:rPr>
              <a:t>O molecule. </a:t>
            </a:r>
          </a:p>
        </p:txBody>
      </p:sp>
      <p:pic>
        <p:nvPicPr>
          <p:cNvPr id="4" name="Picture 2"/>
          <p:cNvPicPr>
            <a:picLocks noChangeAspect="1" noChangeArrowheads="1"/>
          </p:cNvPicPr>
          <p:nvPr/>
        </p:nvPicPr>
        <p:blipFill>
          <a:blip r:embed="rId2" cstate="print"/>
          <a:srcRect/>
          <a:stretch>
            <a:fillRect/>
          </a:stretch>
        </p:blipFill>
        <p:spPr bwMode="auto">
          <a:xfrm>
            <a:off x="5562600" y="742950"/>
            <a:ext cx="3352800" cy="42672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5750"/>
            <a:ext cx="6400800" cy="4572000"/>
          </a:xfrm>
        </p:spPr>
        <p:style>
          <a:lnRef idx="2">
            <a:schemeClr val="accent2"/>
          </a:lnRef>
          <a:fillRef idx="1">
            <a:schemeClr val="lt1"/>
          </a:fillRef>
          <a:effectRef idx="0">
            <a:schemeClr val="accent2"/>
          </a:effectRef>
          <a:fontRef idx="minor">
            <a:schemeClr val="dk1"/>
          </a:fontRef>
        </p:style>
        <p:txBody>
          <a:bodyPr>
            <a:noAutofit/>
          </a:bodyPr>
          <a:lstStyle/>
          <a:p>
            <a:pPr marL="0">
              <a:spcBef>
                <a:spcPts val="0"/>
              </a:spcBef>
            </a:pPr>
            <a:r>
              <a:rPr lang="en-US" sz="2200" b="1" dirty="0" err="1">
                <a:latin typeface="Franklin Gothic Book" pitchFamily="34" charset="0"/>
                <a:cs typeface="Arial" pitchFamily="34" charset="0"/>
              </a:rPr>
              <a:t>Raffinose</a:t>
            </a:r>
            <a:r>
              <a:rPr lang="en-US" sz="2200" dirty="0">
                <a:latin typeface="Franklin Gothic Book" pitchFamily="34" charset="0"/>
                <a:cs typeface="Arial" pitchFamily="34" charset="0"/>
              </a:rPr>
              <a:t> is a </a:t>
            </a:r>
            <a:r>
              <a:rPr lang="en-US" sz="2200" b="1" dirty="0" err="1">
                <a:latin typeface="Franklin Gothic Book" pitchFamily="34" charset="0"/>
                <a:cs typeface="Arial" pitchFamily="34" charset="0"/>
              </a:rPr>
              <a:t>trisaccharide</a:t>
            </a:r>
            <a:r>
              <a:rPr lang="en-US" sz="2200" dirty="0">
                <a:latin typeface="Franklin Gothic Book" pitchFamily="34" charset="0"/>
                <a:cs typeface="Arial" pitchFamily="34" charset="0"/>
              </a:rPr>
              <a:t> composed of </a:t>
            </a:r>
            <a:r>
              <a:rPr lang="en-US" sz="2200" dirty="0" err="1">
                <a:latin typeface="Franklin Gothic Book" pitchFamily="34" charset="0"/>
                <a:cs typeface="Arial" pitchFamily="34" charset="0"/>
              </a:rPr>
              <a:t>galactose</a:t>
            </a:r>
            <a:r>
              <a:rPr lang="en-US" sz="2200" dirty="0">
                <a:latin typeface="Franklin Gothic Book" pitchFamily="34" charset="0"/>
                <a:cs typeface="Arial" pitchFamily="34" charset="0"/>
              </a:rPr>
              <a:t>, glucose, and fructose </a:t>
            </a:r>
            <a:r>
              <a:rPr lang="en-US" sz="2200" dirty="0">
                <a:latin typeface="Franklin Gothic Book" pitchFamily="34" charset="0"/>
              </a:rPr>
              <a:t>in which glucose acts as a monosaccharide bridge between </a:t>
            </a:r>
            <a:r>
              <a:rPr lang="en-US" sz="2200" dirty="0" err="1">
                <a:latin typeface="Franklin Gothic Book" pitchFamily="34" charset="0"/>
              </a:rPr>
              <a:t>galactose</a:t>
            </a:r>
            <a:r>
              <a:rPr lang="en-US" sz="2200" dirty="0">
                <a:latin typeface="Franklin Gothic Book" pitchFamily="34" charset="0"/>
              </a:rPr>
              <a:t> and fructose. It has both α and β </a:t>
            </a:r>
            <a:r>
              <a:rPr lang="en-US" sz="2200" dirty="0" err="1">
                <a:latin typeface="Franklin Gothic Book" pitchFamily="34" charset="0"/>
              </a:rPr>
              <a:t>glycosidic</a:t>
            </a:r>
            <a:r>
              <a:rPr lang="en-US" sz="2200" dirty="0">
                <a:latin typeface="Franklin Gothic Book" pitchFamily="34" charset="0"/>
              </a:rPr>
              <a:t> bonds. This </a:t>
            </a:r>
            <a:r>
              <a:rPr lang="en-US" sz="2200" dirty="0" err="1">
                <a:latin typeface="Franklin Gothic Book" pitchFamily="34" charset="0"/>
              </a:rPr>
              <a:t>trisaccharide</a:t>
            </a:r>
            <a:r>
              <a:rPr lang="en-US" sz="2200" dirty="0">
                <a:latin typeface="Franklin Gothic Book" pitchFamily="34" charset="0"/>
              </a:rPr>
              <a:t> is common in in beans, cabbage,</a:t>
            </a:r>
          </a:p>
          <a:p>
            <a:pPr marL="0">
              <a:spcBef>
                <a:spcPts val="0"/>
              </a:spcBef>
              <a:buNone/>
            </a:pPr>
            <a:r>
              <a:rPr lang="en-US" sz="2200" dirty="0">
                <a:latin typeface="Franklin Gothic Book" pitchFamily="34" charset="0"/>
              </a:rPr>
              <a:t>pumpkin, broccoli, asparagus and whole grains.</a:t>
            </a:r>
            <a:endParaRPr lang="en-US" sz="2200" dirty="0">
              <a:latin typeface="Franklin Gothic Book" pitchFamily="34" charset="0"/>
              <a:cs typeface="Arial" pitchFamily="34" charset="0"/>
            </a:endParaRPr>
          </a:p>
          <a:p>
            <a:pPr>
              <a:spcBef>
                <a:spcPts val="0"/>
              </a:spcBef>
            </a:pPr>
            <a:r>
              <a:rPr lang="en-US" sz="2200" b="1" dirty="0" err="1">
                <a:latin typeface="Franklin Gothic Book" pitchFamily="34" charset="0"/>
                <a:cs typeface="Arial" pitchFamily="34" charset="0"/>
              </a:rPr>
              <a:t>Stachyose</a:t>
            </a:r>
            <a:r>
              <a:rPr lang="en-US" sz="2200" dirty="0">
                <a:latin typeface="Franklin Gothic Book" pitchFamily="34" charset="0"/>
                <a:cs typeface="Arial" pitchFamily="34" charset="0"/>
              </a:rPr>
              <a:t> is a </a:t>
            </a:r>
            <a:r>
              <a:rPr lang="en-US" sz="2200" b="1" dirty="0" err="1">
                <a:latin typeface="Franklin Gothic Book" pitchFamily="34" charset="0"/>
                <a:cs typeface="Arial" pitchFamily="34" charset="0"/>
              </a:rPr>
              <a:t>tetrasaccharide</a:t>
            </a:r>
            <a:r>
              <a:rPr lang="en-US" sz="2200" dirty="0">
                <a:latin typeface="Franklin Gothic Book" pitchFamily="34" charset="0"/>
                <a:cs typeface="Arial" pitchFamily="34" charset="0"/>
              </a:rPr>
              <a:t> consisting of two</a:t>
            </a:r>
          </a:p>
          <a:p>
            <a:pPr>
              <a:spcBef>
                <a:spcPts val="0"/>
              </a:spcBef>
              <a:buNone/>
            </a:pP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galactose</a:t>
            </a:r>
            <a:r>
              <a:rPr lang="en-US" sz="2200" dirty="0">
                <a:latin typeface="Franklin Gothic Book" pitchFamily="34" charset="0"/>
                <a:cs typeface="Arial" pitchFamily="34" charset="0"/>
              </a:rPr>
              <a:t> units, one glucose unit and one fructose</a:t>
            </a:r>
          </a:p>
          <a:p>
            <a:pPr>
              <a:spcBef>
                <a:spcPts val="0"/>
              </a:spcBef>
              <a:buNone/>
            </a:pPr>
            <a:r>
              <a:rPr lang="en-US" sz="2200" dirty="0">
                <a:latin typeface="Franklin Gothic Book" pitchFamily="34" charset="0"/>
                <a:cs typeface="Arial" pitchFamily="34" charset="0"/>
              </a:rPr>
              <a:t> unit. </a:t>
            </a:r>
            <a:r>
              <a:rPr lang="en-US" sz="2200" dirty="0">
                <a:latin typeface="Franklin Gothic Book" pitchFamily="34" charset="0"/>
              </a:rPr>
              <a:t>It is recognized as a major storage and trans-</a:t>
            </a:r>
          </a:p>
          <a:p>
            <a:pPr>
              <a:spcBef>
                <a:spcPts val="0"/>
              </a:spcBef>
              <a:buNone/>
            </a:pPr>
            <a:r>
              <a:rPr lang="en-US" sz="2200" dirty="0">
                <a:latin typeface="Franklin Gothic Book" pitchFamily="34" charset="0"/>
              </a:rPr>
              <a:t> -port sugar in woody plants, cucurbits and legumes. </a:t>
            </a:r>
            <a:endParaRPr lang="en-US" sz="2200" dirty="0">
              <a:latin typeface="Franklin Gothic Book" pitchFamily="34" charset="0"/>
              <a:cs typeface="Arial" pitchFamily="34" charset="0"/>
            </a:endParaRPr>
          </a:p>
          <a:p>
            <a:pPr>
              <a:spcBef>
                <a:spcPts val="0"/>
              </a:spcBef>
            </a:pPr>
            <a:r>
              <a:rPr lang="en-US" sz="2200" dirty="0">
                <a:latin typeface="Franklin Gothic Book" pitchFamily="34" charset="0"/>
                <a:cs typeface="Arial" pitchFamily="34" charset="0"/>
              </a:rPr>
              <a:t>These two oligosaccharides are not fully digested</a:t>
            </a:r>
          </a:p>
          <a:p>
            <a:pPr>
              <a:spcBef>
                <a:spcPts val="0"/>
              </a:spcBef>
              <a:buNone/>
            </a:pPr>
            <a:r>
              <a:rPr lang="en-US" sz="2200" dirty="0">
                <a:latin typeface="Franklin Gothic Book" pitchFamily="34" charset="0"/>
                <a:cs typeface="Arial" pitchFamily="34" charset="0"/>
              </a:rPr>
              <a:t>in humans due to lack of sufficient amount of the</a:t>
            </a:r>
          </a:p>
          <a:p>
            <a:pPr>
              <a:spcBef>
                <a:spcPts val="0"/>
              </a:spcBef>
              <a:buNone/>
            </a:pPr>
            <a:r>
              <a:rPr lang="en-US" sz="2200" dirty="0">
                <a:latin typeface="Franklin Gothic Book" pitchFamily="34" charset="0"/>
                <a:cs typeface="Arial" pitchFamily="34" charset="0"/>
              </a:rPr>
              <a:t>enzyme alpha </a:t>
            </a:r>
            <a:r>
              <a:rPr lang="en-US" sz="2200" dirty="0" err="1">
                <a:latin typeface="Franklin Gothic Book" pitchFamily="34" charset="0"/>
                <a:cs typeface="Arial" pitchFamily="34" charset="0"/>
              </a:rPr>
              <a:t>galactosidase</a:t>
            </a:r>
            <a:r>
              <a:rPr lang="en-US" sz="2200" dirty="0">
                <a:latin typeface="Franklin Gothic Book" pitchFamily="34" charset="0"/>
                <a:cs typeface="Arial" pitchFamily="34" charset="0"/>
              </a:rPr>
              <a:t>.</a:t>
            </a:r>
          </a:p>
        </p:txBody>
      </p:sp>
      <p:pic>
        <p:nvPicPr>
          <p:cNvPr id="7" name="Picture 5"/>
          <p:cNvPicPr>
            <a:picLocks noChangeAspect="1" noChangeArrowheads="1"/>
          </p:cNvPicPr>
          <p:nvPr/>
        </p:nvPicPr>
        <p:blipFill>
          <a:blip r:embed="rId2" cstate="print"/>
          <a:srcRect/>
          <a:stretch>
            <a:fillRect/>
          </a:stretch>
        </p:blipFill>
        <p:spPr bwMode="auto">
          <a:xfrm>
            <a:off x="6705600" y="285750"/>
            <a:ext cx="2286000" cy="19812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 name="Picture 9"/>
          <p:cNvPicPr>
            <a:picLocks noChangeAspect="1" noChangeArrowheads="1"/>
          </p:cNvPicPr>
          <p:nvPr/>
        </p:nvPicPr>
        <p:blipFill>
          <a:blip r:embed="rId3" cstate="print"/>
          <a:srcRect/>
          <a:stretch>
            <a:fillRect/>
          </a:stretch>
        </p:blipFill>
        <p:spPr bwMode="auto">
          <a:xfrm>
            <a:off x="6705600" y="2495550"/>
            <a:ext cx="2286000" cy="23622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5979"/>
            <a:ext cx="4191000" cy="38457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b="1" dirty="0">
                <a:latin typeface="Arial" pitchFamily="34" charset="0"/>
                <a:cs typeface="Arial" pitchFamily="34" charset="0"/>
              </a:rPr>
              <a:t>Polysaccharides (</a:t>
            </a:r>
            <a:r>
              <a:rPr lang="en-US" sz="2400" b="1" dirty="0" err="1">
                <a:latin typeface="Arial" pitchFamily="34" charset="0"/>
                <a:cs typeface="Arial" pitchFamily="34" charset="0"/>
              </a:rPr>
              <a:t>Glycans</a:t>
            </a:r>
            <a:r>
              <a:rPr lang="en-US" sz="2400" b="1" dirty="0">
                <a:latin typeface="Arial" pitchFamily="34" charset="0"/>
                <a:cs typeface="Arial" pitchFamily="34" charset="0"/>
              </a:rPr>
              <a:t> )</a:t>
            </a:r>
          </a:p>
        </p:txBody>
      </p:sp>
      <p:sp>
        <p:nvSpPr>
          <p:cNvPr id="3" name="Content Placeholder 2"/>
          <p:cNvSpPr>
            <a:spLocks noGrp="1"/>
          </p:cNvSpPr>
          <p:nvPr>
            <p:ph idx="1"/>
          </p:nvPr>
        </p:nvSpPr>
        <p:spPr>
          <a:xfrm>
            <a:off x="152400" y="666750"/>
            <a:ext cx="8763000" cy="43434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200" dirty="0">
                <a:latin typeface="Franklin Gothic Book" pitchFamily="34" charset="0"/>
                <a:cs typeface="Arial" pitchFamily="34" charset="0"/>
              </a:rPr>
              <a:t>Polysaccharides are high molecular weight substances composed of a large number of monosaccharide units (</a:t>
            </a:r>
            <a:r>
              <a:rPr lang="en-US" sz="2200" dirty="0">
                <a:solidFill>
                  <a:schemeClr val="tx1"/>
                </a:solidFill>
                <a:latin typeface="Franklin Gothic Book" pitchFamily="34" charset="0"/>
                <a:cs typeface="Arial" pitchFamily="34" charset="0"/>
              </a:rPr>
              <a:t>more than 20 or more</a:t>
            </a:r>
            <a:r>
              <a:rPr lang="en-US" sz="2200" dirty="0">
                <a:latin typeface="Franklin Gothic Book" pitchFamily="34" charset="0"/>
                <a:cs typeface="Arial" pitchFamily="34" charset="0"/>
              </a:rPr>
              <a:t>) combined by </a:t>
            </a:r>
            <a:r>
              <a:rPr lang="en-US" sz="2200" dirty="0" err="1">
                <a:latin typeface="Franklin Gothic Book" pitchFamily="34" charset="0"/>
                <a:cs typeface="Arial" pitchFamily="34" charset="0"/>
              </a:rPr>
              <a:t>glycosidic</a:t>
            </a:r>
            <a:r>
              <a:rPr lang="en-US" sz="2200" dirty="0">
                <a:latin typeface="Franklin Gothic Book" pitchFamily="34" charset="0"/>
                <a:cs typeface="Arial" pitchFamily="34" charset="0"/>
              </a:rPr>
              <a:t> bond.</a:t>
            </a:r>
          </a:p>
          <a:p>
            <a:r>
              <a:rPr lang="en-US" sz="2200" dirty="0">
                <a:latin typeface="Franklin Gothic Book" pitchFamily="34" charset="0"/>
                <a:cs typeface="Arial" pitchFamily="34" charset="0"/>
              </a:rPr>
              <a:t>Most carbohydrates found in nature occur as polysaccharides.</a:t>
            </a:r>
          </a:p>
          <a:p>
            <a:r>
              <a:rPr lang="en-US" sz="2200" dirty="0">
                <a:latin typeface="Franklin Gothic Book" pitchFamily="34" charset="0"/>
                <a:cs typeface="Arial" pitchFamily="34" charset="0"/>
              </a:rPr>
              <a:t>Polysaccharides commonly found in foods are starch, </a:t>
            </a:r>
            <a:r>
              <a:rPr lang="en-US" sz="2200" dirty="0" err="1">
                <a:latin typeface="Franklin Gothic Book" pitchFamily="34" charset="0"/>
                <a:cs typeface="Arial" pitchFamily="34" charset="0"/>
              </a:rPr>
              <a:t>dextrins</a:t>
            </a:r>
            <a:r>
              <a:rPr lang="en-US" sz="2200" dirty="0">
                <a:latin typeface="Franklin Gothic Book" pitchFamily="34" charset="0"/>
                <a:cs typeface="Arial" pitchFamily="34" charset="0"/>
              </a:rPr>
              <a:t>, glycogen, cellulose, </a:t>
            </a:r>
            <a:r>
              <a:rPr lang="en-US" sz="2200" dirty="0" err="1">
                <a:latin typeface="Franklin Gothic Book" pitchFamily="34" charset="0"/>
                <a:cs typeface="Arial" pitchFamily="34" charset="0"/>
              </a:rPr>
              <a:t>hemicellulose</a:t>
            </a:r>
            <a:r>
              <a:rPr lang="en-US" sz="2200" dirty="0">
                <a:latin typeface="Franklin Gothic Book" pitchFamily="34" charset="0"/>
                <a:cs typeface="Arial" pitchFamily="34" charset="0"/>
              </a:rPr>
              <a:t> and pectin.</a:t>
            </a:r>
          </a:p>
          <a:p>
            <a:r>
              <a:rPr lang="en-US" sz="2200" dirty="0">
                <a:latin typeface="Franklin Gothic Book" pitchFamily="34" charset="0"/>
                <a:cs typeface="Arial" pitchFamily="34" charset="0"/>
              </a:rPr>
              <a:t>The number of monosaccharide units in a polysaccharide, which is termed as its degree of polymerization (DP), varies. Only a few polysaccharides have DPs less than 100; most have DPs in the range 200–3000.The larger one such as cellulose have a DP of 7,000–15,000.</a:t>
            </a:r>
          </a:p>
          <a:p>
            <a:r>
              <a:rPr lang="en-US" sz="2200" dirty="0">
                <a:latin typeface="Franklin Gothic Book" pitchFamily="34" charset="0"/>
                <a:cs typeface="Arial" pitchFamily="34" charset="0"/>
              </a:rPr>
              <a:t>Polysaccharides are two types- </a:t>
            </a:r>
            <a:r>
              <a:rPr lang="en-US" sz="2200" dirty="0" err="1">
                <a:latin typeface="Franklin Gothic Book" pitchFamily="34" charset="0"/>
                <a:cs typeface="Arial" pitchFamily="34" charset="0"/>
              </a:rPr>
              <a:t>homopolysaccharides</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homoglycans</a:t>
            </a:r>
            <a:r>
              <a:rPr lang="en-US" sz="2200" b="1" dirty="0">
                <a:latin typeface="Franklin Gothic Book" pitchFamily="34" charset="0"/>
                <a:cs typeface="Arial" pitchFamily="34" charset="0"/>
              </a:rPr>
              <a:t>)</a:t>
            </a:r>
            <a:r>
              <a:rPr lang="en-US" sz="2200" dirty="0">
                <a:latin typeface="Franklin Gothic Book" pitchFamily="34" charset="0"/>
                <a:cs typeface="Arial" pitchFamily="34" charset="0"/>
              </a:rPr>
              <a:t> and </a:t>
            </a:r>
            <a:r>
              <a:rPr lang="en-US" sz="2200" dirty="0" err="1">
                <a:latin typeface="Franklin Gothic Book" pitchFamily="34" charset="0"/>
                <a:cs typeface="Arial" pitchFamily="34" charset="0"/>
              </a:rPr>
              <a:t>heteropolysaccharides</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heteroglycans</a:t>
            </a:r>
            <a:r>
              <a:rPr lang="en-US" sz="2200" dirty="0">
                <a:latin typeface="Franklin Gothic Book" pitchFamily="34" charset="0"/>
                <a:cs typeface="Arial" pitchFamily="34" charset="0"/>
              </a:rPr>
              <a:t>).</a:t>
            </a:r>
          </a:p>
          <a:p>
            <a:endParaRPr lang="en-US" sz="2200" dirty="0">
              <a:latin typeface="Franklin Gothic Book"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66750"/>
            <a:ext cx="8839200" cy="43434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en-US" sz="2200" dirty="0">
                <a:latin typeface="Franklin Gothic Book" pitchFamily="34" charset="0"/>
                <a:cs typeface="Arial" pitchFamily="34" charset="0"/>
              </a:rPr>
              <a:t>          On hydrolysis,  </a:t>
            </a:r>
            <a:r>
              <a:rPr lang="en-US" sz="2200" dirty="0" err="1">
                <a:latin typeface="Franklin Gothic Book" pitchFamily="34" charset="0"/>
                <a:cs typeface="Arial" pitchFamily="34" charset="0"/>
              </a:rPr>
              <a:t>homopolysaccharides</a:t>
            </a:r>
            <a:r>
              <a:rPr lang="en-US" sz="2200" dirty="0">
                <a:latin typeface="Franklin Gothic Book" pitchFamily="34" charset="0"/>
                <a:cs typeface="Arial" pitchFamily="34" charset="0"/>
              </a:rPr>
              <a:t>  yield only one type of </a:t>
            </a:r>
            <a:r>
              <a:rPr lang="en-US" sz="2200" dirty="0" err="1">
                <a:latin typeface="Franklin Gothic Book" pitchFamily="34" charset="0"/>
                <a:cs typeface="Arial" pitchFamily="34" charset="0"/>
              </a:rPr>
              <a:t>monosaccharides</a:t>
            </a:r>
            <a:r>
              <a:rPr lang="en-US" sz="2200" dirty="0">
                <a:latin typeface="Franklin Gothic Book" pitchFamily="34" charset="0"/>
                <a:cs typeface="Arial" pitchFamily="34" charset="0"/>
              </a:rPr>
              <a:t>. Some common </a:t>
            </a:r>
            <a:r>
              <a:rPr lang="en-US" sz="2200" dirty="0" err="1">
                <a:latin typeface="Franklin Gothic Book" pitchFamily="34" charset="0"/>
                <a:cs typeface="Arial" pitchFamily="34" charset="0"/>
              </a:rPr>
              <a:t>homopolysaccharides</a:t>
            </a:r>
            <a:r>
              <a:rPr lang="en-US" sz="2200" dirty="0">
                <a:latin typeface="Franklin Gothic Book" pitchFamily="34" charset="0"/>
                <a:cs typeface="Arial" pitchFamily="34" charset="0"/>
              </a:rPr>
              <a:t> are-</a:t>
            </a:r>
          </a:p>
          <a:p>
            <a:pPr>
              <a:buNone/>
            </a:pPr>
            <a:r>
              <a:rPr lang="en-US" sz="2200" b="1" dirty="0">
                <a:latin typeface="Franklin Gothic Book" pitchFamily="34" charset="0"/>
                <a:cs typeface="Arial" pitchFamily="34" charset="0"/>
              </a:rPr>
              <a:t>Starch</a:t>
            </a:r>
            <a:r>
              <a:rPr lang="en-US" sz="2200" dirty="0">
                <a:latin typeface="Franklin Gothic Book" pitchFamily="34" charset="0"/>
                <a:cs typeface="Arial" pitchFamily="34" charset="0"/>
              </a:rPr>
              <a:t> : They are the most important storage polysaccharides in plant cells. Starch contains two types of glucose polymer- </a:t>
            </a:r>
            <a:r>
              <a:rPr lang="en-US" sz="2200" dirty="0" err="1">
                <a:latin typeface="Franklin Gothic Book" pitchFamily="34" charset="0"/>
                <a:cs typeface="Arial" pitchFamily="34" charset="0"/>
              </a:rPr>
              <a:t>amylose</a:t>
            </a:r>
            <a:r>
              <a:rPr lang="en-US" sz="2200" dirty="0">
                <a:latin typeface="Franklin Gothic Book" pitchFamily="34" charset="0"/>
                <a:cs typeface="Arial" pitchFamily="34" charset="0"/>
              </a:rPr>
              <a:t> and </a:t>
            </a:r>
            <a:r>
              <a:rPr lang="en-US" sz="2200" dirty="0" err="1">
                <a:latin typeface="Franklin Gothic Book" pitchFamily="34" charset="0"/>
                <a:cs typeface="Arial" pitchFamily="34" charset="0"/>
              </a:rPr>
              <a:t>amylopectine</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Amylose</a:t>
            </a:r>
            <a:r>
              <a:rPr lang="en-US" sz="2200" dirty="0">
                <a:latin typeface="Franklin Gothic Book" pitchFamily="34" charset="0"/>
                <a:cs typeface="Arial" pitchFamily="34" charset="0"/>
              </a:rPr>
              <a:t> consists of long chain of D-</a:t>
            </a:r>
            <a:r>
              <a:rPr lang="en-US" sz="2200" dirty="0" err="1">
                <a:latin typeface="Franklin Gothic Book" pitchFamily="34" charset="0"/>
                <a:cs typeface="Arial" pitchFamily="34" charset="0"/>
              </a:rPr>
              <a:t>gluose</a:t>
            </a:r>
            <a:r>
              <a:rPr lang="en-US" sz="2200" dirty="0">
                <a:latin typeface="Franklin Gothic Book" pitchFamily="34" charset="0"/>
                <a:cs typeface="Arial" pitchFamily="34" charset="0"/>
              </a:rPr>
              <a:t> residues connected by (α1→4) linkages . </a:t>
            </a:r>
            <a:r>
              <a:rPr lang="en-US" sz="2200" dirty="0" err="1">
                <a:latin typeface="Franklin Gothic Book" pitchFamily="34" charset="0"/>
                <a:cs typeface="Arial" pitchFamily="34" charset="0"/>
              </a:rPr>
              <a:t>Amylopectine</a:t>
            </a:r>
            <a:r>
              <a:rPr lang="en-US" sz="2200" dirty="0">
                <a:latin typeface="Franklin Gothic Book" pitchFamily="34" charset="0"/>
                <a:cs typeface="Arial" pitchFamily="34" charset="0"/>
              </a:rPr>
              <a:t> also has a backbone of (α1→4) linkages and the molecule is branched through (α1→6) linkages.</a:t>
            </a:r>
          </a:p>
          <a:p>
            <a:pPr>
              <a:buNone/>
            </a:pPr>
            <a:endParaRPr lang="en-US" sz="2200" dirty="0">
              <a:latin typeface="Franklin Gothic Book" pitchFamily="34" charset="0"/>
              <a:cs typeface="Arial" pitchFamily="34" charset="0"/>
            </a:endParaRPr>
          </a:p>
          <a:p>
            <a:pPr>
              <a:buNone/>
            </a:pPr>
            <a:endParaRPr lang="en-US" dirty="0">
              <a:latin typeface="Arial Narrow" pitchFamily="34" charset="0"/>
              <a:cs typeface="Arial" pitchFamily="34" charset="0"/>
            </a:endParaRPr>
          </a:p>
          <a:p>
            <a:pPr>
              <a:buNone/>
            </a:pPr>
            <a:endParaRPr lang="en-US" dirty="0">
              <a:latin typeface="Arial Narrow" pitchFamily="34" charset="0"/>
              <a:cs typeface="Arial" pitchFamily="34" charset="0"/>
            </a:endParaRPr>
          </a:p>
          <a:p>
            <a:pPr>
              <a:buNone/>
            </a:pPr>
            <a:endParaRPr lang="en-US" dirty="0">
              <a:latin typeface="Arial Narrow" pitchFamily="34" charset="0"/>
              <a:cs typeface="Arial" pitchFamily="34" charset="0"/>
            </a:endParaRPr>
          </a:p>
          <a:p>
            <a:pPr>
              <a:buNone/>
            </a:pPr>
            <a:endParaRPr lang="en-US" dirty="0">
              <a:latin typeface="Arial Narrow" pitchFamily="34" charset="0"/>
              <a:cs typeface="Arial" pitchFamily="34" charset="0"/>
            </a:endParaRPr>
          </a:p>
          <a:p>
            <a:pPr>
              <a:buNone/>
            </a:pPr>
            <a:endParaRPr lang="en-US" dirty="0">
              <a:latin typeface="Arial Narrow" pitchFamily="34" charset="0"/>
              <a:cs typeface="Arial" pitchFamily="34" charset="0"/>
            </a:endParaRPr>
          </a:p>
        </p:txBody>
      </p:sp>
      <p:sp>
        <p:nvSpPr>
          <p:cNvPr id="3" name="Title 1"/>
          <p:cNvSpPr txBox="1">
            <a:spLocks/>
          </p:cNvSpPr>
          <p:nvPr/>
        </p:nvSpPr>
        <p:spPr>
          <a:xfrm>
            <a:off x="2286000" y="205979"/>
            <a:ext cx="4419600" cy="384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lt1"/>
                </a:solidFill>
                <a:effectLst/>
                <a:uLnTx/>
                <a:uFillTx/>
                <a:latin typeface="Arial" pitchFamily="34" charset="0"/>
                <a:ea typeface="+mn-ea"/>
                <a:cs typeface="Arial" pitchFamily="34" charset="0"/>
              </a:rPr>
              <a:t>Homopolysaccharides</a:t>
            </a: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4419600" y="3486150"/>
            <a:ext cx="4419600" cy="13716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075" name="AutoShape 3"/>
          <p:cNvSpPr>
            <a:spLocks noChangeArrowheads="1"/>
          </p:cNvSpPr>
          <p:nvPr/>
        </p:nvSpPr>
        <p:spPr bwMode="auto">
          <a:xfrm>
            <a:off x="6400800" y="3105150"/>
            <a:ext cx="838200" cy="409720"/>
          </a:xfrm>
          <a:prstGeom prst="downArrowCallout">
            <a:avLst>
              <a:gd name="adj1" fmla="val 57927"/>
              <a:gd name="adj2" fmla="val 57927"/>
              <a:gd name="adj3" fmla="val 16667"/>
              <a:gd name="adj4" fmla="val 68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b="1" dirty="0" err="1">
                <a:latin typeface="Arial Narrow" pitchFamily="34" charset="0"/>
                <a:cs typeface="Arial" pitchFamily="34" charset="0"/>
              </a:rPr>
              <a:t>Amylose</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762000" y="3257550"/>
            <a:ext cx="3438525" cy="16002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AutoShape 2"/>
          <p:cNvSpPr>
            <a:spLocks noChangeArrowheads="1"/>
          </p:cNvSpPr>
          <p:nvPr/>
        </p:nvSpPr>
        <p:spPr bwMode="auto">
          <a:xfrm rot="16200000">
            <a:off x="-152400" y="3867150"/>
            <a:ext cx="1219200" cy="457200"/>
          </a:xfrm>
          <a:prstGeom prst="downArrowCallout">
            <a:avLst>
              <a:gd name="adj1" fmla="val 57927"/>
              <a:gd name="adj2" fmla="val 57927"/>
              <a:gd name="adj3" fmla="val 16667"/>
              <a:gd name="adj4" fmla="val 68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400" b="1" dirty="0" err="1">
                <a:latin typeface="Arial Narrow" pitchFamily="34" charset="0"/>
                <a:cs typeface="Arial" pitchFamily="34" charset="0"/>
              </a:rPr>
              <a:t>Amylopectine</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3350"/>
            <a:ext cx="5029200" cy="4572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2800" b="1" dirty="0">
                <a:solidFill>
                  <a:srgbClr val="002060"/>
                </a:solidFill>
                <a:latin typeface="Arial" pitchFamily="34" charset="0"/>
                <a:cs typeface="Arial" pitchFamily="34" charset="0"/>
              </a:rPr>
              <a:t>What are carbohydrates</a:t>
            </a:r>
          </a:p>
        </p:txBody>
      </p:sp>
      <p:sp>
        <p:nvSpPr>
          <p:cNvPr id="3" name="Subtitle 2"/>
          <p:cNvSpPr>
            <a:spLocks noGrp="1"/>
          </p:cNvSpPr>
          <p:nvPr>
            <p:ph type="subTitle" idx="1"/>
          </p:nvPr>
        </p:nvSpPr>
        <p:spPr>
          <a:xfrm>
            <a:off x="152400" y="819150"/>
            <a:ext cx="8839200" cy="41148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a:buFont typeface="Arial" pitchFamily="34" charset="0"/>
              <a:buChar char="•"/>
            </a:pPr>
            <a:r>
              <a:rPr lang="en-US" sz="2400" dirty="0">
                <a:solidFill>
                  <a:schemeClr val="tx1"/>
                </a:solidFill>
                <a:latin typeface="Franklin Gothic Book" pitchFamily="34" charset="0"/>
                <a:cs typeface="Arial" pitchFamily="34" charset="0"/>
              </a:rPr>
              <a:t>Carbohydrates are the most abundant </a:t>
            </a:r>
            <a:r>
              <a:rPr lang="en-US" sz="2400" dirty="0" err="1">
                <a:solidFill>
                  <a:schemeClr val="tx1"/>
                </a:solidFill>
                <a:latin typeface="Franklin Gothic Book" pitchFamily="34" charset="0"/>
                <a:cs typeface="Arial" pitchFamily="34" charset="0"/>
              </a:rPr>
              <a:t>biomolecules</a:t>
            </a:r>
            <a:r>
              <a:rPr lang="en-US" sz="2400" dirty="0">
                <a:solidFill>
                  <a:schemeClr val="tx1"/>
                </a:solidFill>
                <a:latin typeface="Franklin Gothic Book" pitchFamily="34" charset="0"/>
                <a:cs typeface="Arial" pitchFamily="34" charset="0"/>
              </a:rPr>
              <a:t> on earth.</a:t>
            </a:r>
          </a:p>
          <a:p>
            <a:pPr algn="l">
              <a:buFont typeface="Arial" pitchFamily="34" charset="0"/>
              <a:buChar char="•"/>
            </a:pPr>
            <a:r>
              <a:rPr lang="en-US" sz="2400" dirty="0">
                <a:solidFill>
                  <a:schemeClr val="tx1"/>
                </a:solidFill>
                <a:latin typeface="Franklin Gothic Book" pitchFamily="34" charset="0"/>
                <a:cs typeface="Arial" pitchFamily="34" charset="0"/>
              </a:rPr>
              <a:t>Carbohydrates serve as a major source of energy required for the various metabolic activities of the living organisms.</a:t>
            </a:r>
          </a:p>
          <a:p>
            <a:pPr algn="l">
              <a:buFont typeface="Arial" pitchFamily="34" charset="0"/>
              <a:buChar char="•"/>
            </a:pPr>
            <a:r>
              <a:rPr lang="en-US" sz="2400" dirty="0">
                <a:solidFill>
                  <a:schemeClr val="tx1"/>
                </a:solidFill>
                <a:latin typeface="Franklin Gothic Book" pitchFamily="34" charset="0"/>
                <a:cs typeface="Arial" pitchFamily="34" charset="0"/>
              </a:rPr>
              <a:t>Living organisms use carbohydrates as accessible energy to fuel cellular reactions, provide structural support to cell wall in plants, and conjugate with lipids and proteins for various cellular functions.</a:t>
            </a:r>
          </a:p>
          <a:p>
            <a:pPr algn="l">
              <a:buFont typeface="Arial" pitchFamily="34" charset="0"/>
              <a:buChar char="•"/>
            </a:pPr>
            <a:r>
              <a:rPr lang="en-US" sz="2400" dirty="0">
                <a:solidFill>
                  <a:schemeClr val="tx1"/>
                </a:solidFill>
                <a:latin typeface="Franklin Gothic Book" pitchFamily="34" charset="0"/>
                <a:cs typeface="Arial" pitchFamily="34" charset="0"/>
              </a:rPr>
              <a:t>Carbohydrates are synthesized by the green cells of algae, plants and many </a:t>
            </a:r>
            <a:r>
              <a:rPr lang="en-US" sz="2400" dirty="0" err="1">
                <a:solidFill>
                  <a:schemeClr val="tx1"/>
                </a:solidFill>
                <a:latin typeface="Franklin Gothic Book" pitchFamily="34" charset="0"/>
                <a:cs typeface="Arial" pitchFamily="34" charset="0"/>
              </a:rPr>
              <a:t>protists</a:t>
            </a:r>
            <a:r>
              <a:rPr lang="en-US" sz="2400" dirty="0">
                <a:solidFill>
                  <a:schemeClr val="tx1"/>
                </a:solidFill>
                <a:latin typeface="Franklin Gothic Book" pitchFamily="34" charset="0"/>
                <a:cs typeface="Arial" pitchFamily="34" charset="0"/>
              </a:rPr>
              <a:t> by using CO</a:t>
            </a:r>
            <a:r>
              <a:rPr lang="en-US" sz="2400" baseline="-25000" dirty="0">
                <a:solidFill>
                  <a:schemeClr val="tx1"/>
                </a:solidFill>
                <a:latin typeface="Franklin Gothic Book" pitchFamily="34" charset="0"/>
                <a:cs typeface="Arial" pitchFamily="34" charset="0"/>
              </a:rPr>
              <a:t>2 </a:t>
            </a:r>
            <a:r>
              <a:rPr lang="en-US" sz="2400" dirty="0">
                <a:solidFill>
                  <a:schemeClr val="tx1"/>
                </a:solidFill>
                <a:latin typeface="Franklin Gothic Book" pitchFamily="34" charset="0"/>
                <a:cs typeface="Arial" pitchFamily="34" charset="0"/>
              </a:rPr>
              <a:t> and water with the help of sun light energy through the process of photosynthesis.</a:t>
            </a:r>
          </a:p>
          <a:p>
            <a:pPr algn="l">
              <a:buFont typeface="Arial" pitchFamily="34" charset="0"/>
              <a:buChar char="•"/>
            </a:pPr>
            <a:r>
              <a:rPr lang="en-US" sz="2400" dirty="0">
                <a:solidFill>
                  <a:schemeClr val="tx1"/>
                </a:solidFill>
                <a:latin typeface="Franklin Gothic Book" pitchFamily="34" charset="0"/>
                <a:cs typeface="Arial" pitchFamily="34" charset="0"/>
              </a:rPr>
              <a:t>In plants carbohydrates make up the bulk of living matter and about 80% of the dry weight of plant is made up of carbohydrates.</a:t>
            </a:r>
          </a:p>
          <a:p>
            <a:pPr algn="l">
              <a:buFont typeface="Arial" pitchFamily="34" charset="0"/>
              <a:buChar char="•"/>
            </a:pPr>
            <a:r>
              <a:rPr lang="en-US" sz="2400" dirty="0">
                <a:solidFill>
                  <a:schemeClr val="tx1"/>
                </a:solidFill>
                <a:latin typeface="Franklin Gothic Book" pitchFamily="34" charset="0"/>
                <a:cs typeface="Arial" pitchFamily="34" charset="0"/>
              </a:rPr>
              <a:t>Animals cannot synthesize carbohydrate and hence depend on plants for its supply.</a:t>
            </a:r>
          </a:p>
          <a:p>
            <a:pPr algn="l">
              <a:buFont typeface="Arial" pitchFamily="34" charset="0"/>
              <a:buChar char="•"/>
            </a:pPr>
            <a:endParaRPr lang="en-US" sz="2600" dirty="0">
              <a:solidFill>
                <a:schemeClr val="tx1"/>
              </a:solidFill>
              <a:latin typeface="Arial" pitchFamily="34" charset="0"/>
              <a:cs typeface="Arial" pitchFamily="34" charset="0"/>
            </a:endParaRPr>
          </a:p>
          <a:p>
            <a:pPr algn="l">
              <a:buFont typeface="Arial" pitchFamily="34" charset="0"/>
              <a:buChar char="•"/>
            </a:pPr>
            <a:endParaRPr lang="en-US" sz="2400" dirty="0">
              <a:solidFill>
                <a:schemeClr val="tx1"/>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9550"/>
            <a:ext cx="8839200" cy="4800600"/>
          </a:xfrm>
        </p:spPr>
        <p:style>
          <a:lnRef idx="2">
            <a:schemeClr val="accent2"/>
          </a:lnRef>
          <a:fillRef idx="1">
            <a:schemeClr val="lt1"/>
          </a:fillRef>
          <a:effectRef idx="0">
            <a:schemeClr val="accent2"/>
          </a:effectRef>
          <a:fontRef idx="minor">
            <a:schemeClr val="dk1"/>
          </a:fontRef>
        </p:style>
        <p:txBody>
          <a:bodyPr>
            <a:normAutofit fontScale="92500"/>
          </a:bodyPr>
          <a:lstStyle/>
          <a:p>
            <a:pPr>
              <a:spcBef>
                <a:spcPts val="0"/>
              </a:spcBef>
              <a:buNone/>
            </a:pPr>
            <a:r>
              <a:rPr lang="en-US" sz="2400" b="1" dirty="0">
                <a:latin typeface="Franklin Gothic Book" pitchFamily="34" charset="0"/>
                <a:cs typeface="Arial" pitchFamily="34" charset="0"/>
              </a:rPr>
              <a:t>Glycogen</a:t>
            </a:r>
            <a:r>
              <a:rPr lang="en-US" sz="2400" dirty="0">
                <a:latin typeface="Franklin Gothic Book" pitchFamily="34" charset="0"/>
                <a:cs typeface="Arial" pitchFamily="34" charset="0"/>
              </a:rPr>
              <a:t> : It is the main storage polysaccharide of  animal cells. </a:t>
            </a:r>
            <a:r>
              <a:rPr lang="en-US" sz="2400" dirty="0">
                <a:latin typeface="Franklin Gothic Book" pitchFamily="34" charset="0"/>
              </a:rPr>
              <a:t>Glycogen</a:t>
            </a:r>
          </a:p>
          <a:p>
            <a:pPr>
              <a:spcBef>
                <a:spcPts val="0"/>
              </a:spcBef>
              <a:buNone/>
            </a:pPr>
            <a:r>
              <a:rPr lang="en-US" sz="2400" dirty="0">
                <a:latin typeface="Franklin Gothic Book" pitchFamily="34" charset="0"/>
              </a:rPr>
              <a:t> is a branched chain polysaccharide, two chains of glucose molecules</a:t>
            </a:r>
          </a:p>
          <a:p>
            <a:pPr>
              <a:spcBef>
                <a:spcPts val="0"/>
              </a:spcBef>
              <a:buNone/>
            </a:pPr>
            <a:r>
              <a:rPr lang="en-US" sz="2400" dirty="0">
                <a:latin typeface="Franklin Gothic Book" pitchFamily="34" charset="0"/>
              </a:rPr>
              <a:t>joined  by </a:t>
            </a:r>
            <a:r>
              <a:rPr lang="en-US" sz="2400" dirty="0">
                <a:latin typeface="Franklin Gothic Book" pitchFamily="34" charset="0"/>
                <a:cs typeface="Arial" pitchFamily="34" charset="0"/>
              </a:rPr>
              <a:t>(α1→4)  </a:t>
            </a:r>
            <a:r>
              <a:rPr lang="en-US" sz="2400" dirty="0" err="1">
                <a:latin typeface="Franklin Gothic Book" pitchFamily="34" charset="0"/>
              </a:rPr>
              <a:t>glycosidic</a:t>
            </a:r>
            <a:r>
              <a:rPr lang="en-US" sz="2400" dirty="0">
                <a:latin typeface="Franklin Gothic Book" pitchFamily="34" charset="0"/>
              </a:rPr>
              <a:t> bonds are linked by  an </a:t>
            </a:r>
            <a:r>
              <a:rPr lang="en-US" sz="2400" dirty="0">
                <a:latin typeface="Franklin Gothic Book" pitchFamily="34" charset="0"/>
                <a:cs typeface="Arial" pitchFamily="34" charset="0"/>
              </a:rPr>
              <a:t>(α1→6)</a:t>
            </a:r>
            <a:r>
              <a:rPr lang="en-US" sz="2400" dirty="0">
                <a:latin typeface="Franklin Gothic Book" pitchFamily="34" charset="0"/>
              </a:rPr>
              <a:t> </a:t>
            </a:r>
            <a:r>
              <a:rPr lang="en-US" sz="2400" dirty="0" err="1">
                <a:latin typeface="Franklin Gothic Book" pitchFamily="34" charset="0"/>
              </a:rPr>
              <a:t>glycosidic</a:t>
            </a:r>
            <a:r>
              <a:rPr lang="en-US" sz="2400" dirty="0">
                <a:latin typeface="Franklin Gothic Book" pitchFamily="34" charset="0"/>
              </a:rPr>
              <a:t>  </a:t>
            </a:r>
          </a:p>
          <a:p>
            <a:pPr>
              <a:spcBef>
                <a:spcPts val="0"/>
              </a:spcBef>
              <a:buNone/>
            </a:pPr>
            <a:r>
              <a:rPr lang="en-US" sz="2400" dirty="0">
                <a:latin typeface="Franklin Gothic Book" pitchFamily="34" charset="0"/>
              </a:rPr>
              <a:t>bond to create a branch point. Such an </a:t>
            </a:r>
            <a:r>
              <a:rPr lang="en-US" sz="2400" dirty="0">
                <a:latin typeface="Franklin Gothic Book" pitchFamily="34" charset="0"/>
                <a:cs typeface="Arial" pitchFamily="34" charset="0"/>
              </a:rPr>
              <a:t>(α1→6)</a:t>
            </a:r>
          </a:p>
          <a:p>
            <a:pPr>
              <a:spcBef>
                <a:spcPts val="0"/>
              </a:spcBef>
              <a:buNone/>
            </a:pPr>
            <a:r>
              <a:rPr lang="en-US" sz="2400" dirty="0">
                <a:latin typeface="Franklin Gothic Book" pitchFamily="34" charset="0"/>
                <a:cs typeface="Arial" pitchFamily="34" charset="0"/>
              </a:rPr>
              <a:t> </a:t>
            </a:r>
            <a:r>
              <a:rPr lang="en-US" sz="2400" dirty="0" err="1">
                <a:latin typeface="Franklin Gothic Book" pitchFamily="34" charset="0"/>
              </a:rPr>
              <a:t>glycosidic</a:t>
            </a:r>
            <a:r>
              <a:rPr lang="en-US" sz="2400" dirty="0">
                <a:latin typeface="Franklin Gothic Book" pitchFamily="34" charset="0"/>
              </a:rPr>
              <a:t> bond forms at approximately every 10</a:t>
            </a:r>
          </a:p>
          <a:p>
            <a:pPr>
              <a:spcBef>
                <a:spcPts val="0"/>
              </a:spcBef>
              <a:buNone/>
            </a:pPr>
            <a:r>
              <a:rPr lang="en-US" sz="2400" dirty="0">
                <a:latin typeface="Franklin Gothic Book" pitchFamily="34" charset="0"/>
              </a:rPr>
              <a:t> glucose units, making glycogen a highly</a:t>
            </a:r>
          </a:p>
          <a:p>
            <a:pPr>
              <a:spcBef>
                <a:spcPts val="0"/>
              </a:spcBef>
              <a:buNone/>
            </a:pPr>
            <a:r>
              <a:rPr lang="en-US" sz="2400" dirty="0">
                <a:latin typeface="Franklin Gothic Book" pitchFamily="34" charset="0"/>
              </a:rPr>
              <a:t> branched molecule. </a:t>
            </a:r>
          </a:p>
          <a:p>
            <a:pPr marL="0">
              <a:spcBef>
                <a:spcPts val="0"/>
              </a:spcBef>
            </a:pPr>
            <a:r>
              <a:rPr lang="en-US" sz="2400" dirty="0">
                <a:latin typeface="Franklin Gothic Book" pitchFamily="34" charset="0"/>
                <a:cs typeface="Arial" pitchFamily="34" charset="0"/>
              </a:rPr>
              <a:t>The highly branched structure of glycogen,</a:t>
            </a:r>
          </a:p>
          <a:p>
            <a:pPr marL="0">
              <a:spcBef>
                <a:spcPts val="0"/>
              </a:spcBef>
              <a:buNone/>
            </a:pPr>
            <a:r>
              <a:rPr lang="en-US" sz="2400" dirty="0">
                <a:latin typeface="Franklin Gothic Book" pitchFamily="34" charset="0"/>
                <a:cs typeface="Arial" pitchFamily="34" charset="0"/>
              </a:rPr>
              <a:t>which has many </a:t>
            </a:r>
            <a:r>
              <a:rPr lang="en-US" sz="2400" dirty="0" err="1">
                <a:latin typeface="Franklin Gothic Book" pitchFamily="34" charset="0"/>
                <a:cs typeface="Arial" pitchFamily="34" charset="0"/>
              </a:rPr>
              <a:t>nonreducing</a:t>
            </a:r>
            <a:r>
              <a:rPr lang="en-US" sz="2400" dirty="0">
                <a:latin typeface="Franklin Gothic Book" pitchFamily="34" charset="0"/>
                <a:cs typeface="Arial" pitchFamily="34" charset="0"/>
              </a:rPr>
              <a:t> ends, permits</a:t>
            </a:r>
          </a:p>
          <a:p>
            <a:pPr marL="0">
              <a:spcBef>
                <a:spcPts val="0"/>
              </a:spcBef>
              <a:buNone/>
            </a:pPr>
            <a:r>
              <a:rPr lang="en-US" sz="2400" dirty="0">
                <a:latin typeface="Franklin Gothic Book" pitchFamily="34" charset="0"/>
                <a:cs typeface="Arial" pitchFamily="34" charset="0"/>
              </a:rPr>
              <a:t> the rapid mobilization of glucose in times of</a:t>
            </a:r>
          </a:p>
          <a:p>
            <a:pPr marL="0">
              <a:spcBef>
                <a:spcPts val="0"/>
              </a:spcBef>
              <a:buNone/>
            </a:pPr>
            <a:r>
              <a:rPr lang="en-US" sz="2400" dirty="0">
                <a:latin typeface="Franklin Gothic Book" pitchFamily="34" charset="0"/>
                <a:cs typeface="Arial" pitchFamily="34" charset="0"/>
              </a:rPr>
              <a:t> metabolic need. </a:t>
            </a:r>
          </a:p>
          <a:p>
            <a:pPr marL="0">
              <a:spcBef>
                <a:spcPts val="0"/>
              </a:spcBef>
            </a:pPr>
            <a:r>
              <a:rPr lang="en-US" sz="2400" dirty="0">
                <a:latin typeface="Franklin Gothic Book" pitchFamily="34" charset="0"/>
              </a:rPr>
              <a:t>Glycogen occurs in 100- to 400-Å diameter</a:t>
            </a:r>
          </a:p>
          <a:p>
            <a:pPr marL="0">
              <a:spcBef>
                <a:spcPts val="0"/>
              </a:spcBef>
              <a:buNone/>
            </a:pPr>
            <a:r>
              <a:rPr lang="en-US" sz="2400" dirty="0">
                <a:latin typeface="Franklin Gothic Book" pitchFamily="34" charset="0"/>
              </a:rPr>
              <a:t> </a:t>
            </a:r>
            <a:r>
              <a:rPr lang="en-US" sz="2400" dirty="0" err="1">
                <a:latin typeface="Franklin Gothic Book" pitchFamily="34" charset="0"/>
              </a:rPr>
              <a:t>cytoplasmic</a:t>
            </a:r>
            <a:r>
              <a:rPr lang="en-US" sz="2400" dirty="0">
                <a:latin typeface="Franklin Gothic Book" pitchFamily="34" charset="0"/>
              </a:rPr>
              <a:t> granules which contain up to</a:t>
            </a:r>
          </a:p>
          <a:p>
            <a:pPr marL="0">
              <a:spcBef>
                <a:spcPts val="0"/>
              </a:spcBef>
              <a:buNone/>
            </a:pPr>
            <a:r>
              <a:rPr lang="en-US" sz="2400" dirty="0">
                <a:latin typeface="Franklin Gothic Book" pitchFamily="34" charset="0"/>
              </a:rPr>
              <a:t>120,000 glucose units.</a:t>
            </a:r>
            <a:endParaRPr lang="en-US" sz="2000"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l="2516"/>
          <a:stretch>
            <a:fillRect/>
          </a:stretch>
        </p:blipFill>
        <p:spPr bwMode="auto">
          <a:xfrm>
            <a:off x="6172200" y="1428750"/>
            <a:ext cx="2667000" cy="15240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 name="Picture 2"/>
          <p:cNvPicPr>
            <a:picLocks noChangeAspect="1" noChangeArrowheads="1"/>
          </p:cNvPicPr>
          <p:nvPr/>
        </p:nvPicPr>
        <p:blipFill>
          <a:blip r:embed="rId3" cstate="print">
            <a:lum contrast="20000"/>
          </a:blip>
          <a:srcRect/>
          <a:stretch>
            <a:fillRect/>
          </a:stretch>
        </p:blipFill>
        <p:spPr bwMode="auto">
          <a:xfrm>
            <a:off x="6172200" y="3181350"/>
            <a:ext cx="2667000" cy="1676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1950"/>
            <a:ext cx="8839200" cy="4648200"/>
          </a:xfrm>
        </p:spPr>
        <p:style>
          <a:lnRef idx="2">
            <a:schemeClr val="accent2"/>
          </a:lnRef>
          <a:fillRef idx="1">
            <a:schemeClr val="lt1"/>
          </a:fillRef>
          <a:effectRef idx="0">
            <a:schemeClr val="accent2"/>
          </a:effectRef>
          <a:fontRef idx="minor">
            <a:schemeClr val="dk1"/>
          </a:fontRef>
        </p:style>
        <p:txBody>
          <a:bodyPr>
            <a:normAutofit/>
          </a:bodyPr>
          <a:lstStyle/>
          <a:p>
            <a:pPr>
              <a:spcBef>
                <a:spcPts val="0"/>
              </a:spcBef>
            </a:pPr>
            <a:r>
              <a:rPr lang="en-US" sz="2200" b="1" dirty="0">
                <a:latin typeface="Franklin Gothic Book" pitchFamily="34" charset="0"/>
                <a:cs typeface="Arial" pitchFamily="34" charset="0"/>
              </a:rPr>
              <a:t>Cellulose</a:t>
            </a:r>
            <a:r>
              <a:rPr lang="en-US" sz="2200" dirty="0">
                <a:latin typeface="Franklin Gothic Book" pitchFamily="34" charset="0"/>
                <a:cs typeface="Arial" pitchFamily="34" charset="0"/>
              </a:rPr>
              <a:t> : It is a fibrous, tough, water-insoluble substance found in the cell walls of plants. Cellulose consists of long </a:t>
            </a:r>
            <a:r>
              <a:rPr lang="en-US" sz="2200" dirty="0" err="1">
                <a:latin typeface="Franklin Gothic Book" pitchFamily="34" charset="0"/>
                <a:cs typeface="Arial" pitchFamily="34" charset="0"/>
              </a:rPr>
              <a:t>unbranched</a:t>
            </a:r>
            <a:r>
              <a:rPr lang="en-US" sz="2200" dirty="0">
                <a:latin typeface="Franklin Gothic Book" pitchFamily="34" charset="0"/>
                <a:cs typeface="Arial" pitchFamily="34" charset="0"/>
              </a:rPr>
              <a:t> chains of glucose residues joined</a:t>
            </a:r>
          </a:p>
          <a:p>
            <a:pPr>
              <a:spcBef>
                <a:spcPts val="0"/>
              </a:spcBef>
              <a:buNone/>
            </a:pPr>
            <a:r>
              <a:rPr lang="en-US" sz="2200" dirty="0">
                <a:latin typeface="Franklin Gothic Book" pitchFamily="34" charset="0"/>
                <a:cs typeface="Arial" pitchFamily="34" charset="0"/>
              </a:rPr>
              <a:t>     by α1→4 linkages which</a:t>
            </a:r>
          </a:p>
          <a:p>
            <a:pPr>
              <a:spcBef>
                <a:spcPts val="0"/>
              </a:spcBef>
              <a:buNone/>
            </a:pPr>
            <a:r>
              <a:rPr lang="en-US" sz="2200" dirty="0">
                <a:latin typeface="Franklin Gothic Book" pitchFamily="34" charset="0"/>
                <a:cs typeface="Arial" pitchFamily="34" charset="0"/>
              </a:rPr>
              <a:t>     are in β configuration.</a:t>
            </a:r>
          </a:p>
          <a:p>
            <a:endParaRPr lang="en-US" sz="2000" dirty="0">
              <a:latin typeface="Arial" pitchFamily="34" charset="0"/>
              <a:cs typeface="Arial" pitchFamily="34" charset="0"/>
            </a:endParaRPr>
          </a:p>
          <a:p>
            <a:pPr>
              <a:spcBef>
                <a:spcPts val="0"/>
              </a:spcBef>
            </a:pPr>
            <a:r>
              <a:rPr lang="en-US" sz="2200" b="1" dirty="0">
                <a:latin typeface="Franklin Gothic Book" pitchFamily="34" charset="0"/>
                <a:cs typeface="Arial" pitchFamily="34" charset="0"/>
              </a:rPr>
              <a:t>Chitin</a:t>
            </a:r>
            <a:r>
              <a:rPr lang="en-US" sz="2200" dirty="0">
                <a:latin typeface="Franklin Gothic Book" pitchFamily="34" charset="0"/>
                <a:cs typeface="Arial" pitchFamily="34" charset="0"/>
              </a:rPr>
              <a:t> : Chitin is the principal component of the hard exoskeletons of nearly a million species of arthropods. It is a linear </a:t>
            </a:r>
            <a:r>
              <a:rPr lang="en-US" sz="2200" dirty="0" err="1">
                <a:latin typeface="Franklin Gothic Book" pitchFamily="34" charset="0"/>
                <a:cs typeface="Arial" pitchFamily="34" charset="0"/>
              </a:rPr>
              <a:t>homopolysaccha</a:t>
            </a:r>
            <a:r>
              <a:rPr lang="en-US" sz="2200" dirty="0">
                <a:latin typeface="Franklin Gothic Book" pitchFamily="34" charset="0"/>
                <a:cs typeface="Arial" pitchFamily="34" charset="0"/>
              </a:rPr>
              <a:t>-</a:t>
            </a:r>
          </a:p>
          <a:p>
            <a:pPr>
              <a:spcBef>
                <a:spcPts val="0"/>
              </a:spcBef>
              <a:buNone/>
            </a:pPr>
            <a:r>
              <a:rPr lang="en-US" sz="2200" dirty="0">
                <a:latin typeface="Franklin Gothic Book" pitchFamily="34" charset="0"/>
                <a:cs typeface="Arial" pitchFamily="34" charset="0"/>
              </a:rPr>
              <a:t>    -ride composed of N-</a:t>
            </a:r>
            <a:r>
              <a:rPr lang="en-US" sz="2200" dirty="0" err="1">
                <a:latin typeface="Franklin Gothic Book" pitchFamily="34" charset="0"/>
                <a:cs typeface="Arial" pitchFamily="34" charset="0"/>
              </a:rPr>
              <a:t>acetylglucosamine</a:t>
            </a:r>
            <a:r>
              <a:rPr lang="en-US" sz="2200" dirty="0">
                <a:latin typeface="Franklin Gothic Book" pitchFamily="34" charset="0"/>
                <a:cs typeface="Arial" pitchFamily="34" charset="0"/>
              </a:rPr>
              <a:t> residues in β linkage. The only chemical difference from cellulose</a:t>
            </a:r>
          </a:p>
          <a:p>
            <a:pPr>
              <a:spcBef>
                <a:spcPts val="0"/>
              </a:spcBef>
              <a:buNone/>
            </a:pPr>
            <a:r>
              <a:rPr lang="en-US" sz="2200" dirty="0">
                <a:latin typeface="Franklin Gothic Book" pitchFamily="34" charset="0"/>
                <a:cs typeface="Arial" pitchFamily="34" charset="0"/>
              </a:rPr>
              <a:t>     is the replacement of the OH group</a:t>
            </a:r>
          </a:p>
          <a:p>
            <a:pPr>
              <a:spcBef>
                <a:spcPts val="0"/>
              </a:spcBef>
              <a:buNone/>
            </a:pPr>
            <a:r>
              <a:rPr lang="en-US" sz="2200" dirty="0">
                <a:latin typeface="Franklin Gothic Book" pitchFamily="34" charset="0"/>
                <a:cs typeface="Arial" pitchFamily="34" charset="0"/>
              </a:rPr>
              <a:t>     at C-2 with an acetylated amino</a:t>
            </a:r>
          </a:p>
          <a:p>
            <a:pPr>
              <a:spcBef>
                <a:spcPts val="0"/>
              </a:spcBef>
              <a:buNone/>
            </a:pPr>
            <a:r>
              <a:rPr lang="en-US" sz="2200" dirty="0">
                <a:latin typeface="Franklin Gothic Book" pitchFamily="34" charset="0"/>
                <a:cs typeface="Arial" pitchFamily="34" charset="0"/>
              </a:rPr>
              <a:t>     group.</a:t>
            </a:r>
          </a:p>
          <a:p>
            <a:endParaRPr lang="en-US" sz="2000" dirty="0">
              <a:latin typeface="Arial" pitchFamily="34" charset="0"/>
              <a:cs typeface="Arial" pitchFamily="34" charset="0"/>
            </a:endParaRPr>
          </a:p>
          <a:p>
            <a:endParaRPr lang="en-US" sz="2000" b="1" dirty="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3657600" y="1200150"/>
            <a:ext cx="5181600" cy="11430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6781800" y="2343150"/>
            <a:ext cx="2066591" cy="215444"/>
          </a:xfrm>
          <a:prstGeom prst="rect">
            <a:avLst/>
          </a:prstGeom>
        </p:spPr>
        <p:txBody>
          <a:bodyPr wrap="none">
            <a:spAutoFit/>
          </a:bodyPr>
          <a:lstStyle/>
          <a:p>
            <a:r>
              <a:rPr lang="en-US" sz="800" dirty="0">
                <a:latin typeface="Arial Narrow" pitchFamily="34" charset="0"/>
              </a:rPr>
              <a:t>Source-https://doi.org/10.1186/s40104-019-0345-6</a:t>
            </a:r>
            <a:endParaRPr lang="en-US" sz="800" dirty="0"/>
          </a:p>
        </p:txBody>
      </p:sp>
      <p:pic>
        <p:nvPicPr>
          <p:cNvPr id="7" name="Picture 2"/>
          <p:cNvPicPr>
            <a:picLocks noChangeAspect="1" noChangeArrowheads="1"/>
          </p:cNvPicPr>
          <p:nvPr/>
        </p:nvPicPr>
        <p:blipFill>
          <a:blip r:embed="rId3" cstate="print"/>
          <a:srcRect/>
          <a:stretch>
            <a:fillRect/>
          </a:stretch>
        </p:blipFill>
        <p:spPr bwMode="auto">
          <a:xfrm>
            <a:off x="4953000" y="3562350"/>
            <a:ext cx="3886200" cy="12954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33351"/>
            <a:ext cx="3810000" cy="457200"/>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err="1">
                <a:solidFill>
                  <a:srgbClr val="002060"/>
                </a:solidFill>
                <a:latin typeface="Arial Narrow" pitchFamily="34" charset="0"/>
              </a:rPr>
              <a:t>Heteropolysaccharides</a:t>
            </a:r>
            <a:endParaRPr lang="en-US" sz="2400" b="1" dirty="0">
              <a:solidFill>
                <a:srgbClr val="002060"/>
              </a:solidFill>
              <a:latin typeface="Arial Narrow" pitchFamily="34" charset="0"/>
            </a:endParaRPr>
          </a:p>
        </p:txBody>
      </p:sp>
      <p:sp>
        <p:nvSpPr>
          <p:cNvPr id="3" name="Content Placeholder 2"/>
          <p:cNvSpPr>
            <a:spLocks noGrp="1"/>
          </p:cNvSpPr>
          <p:nvPr>
            <p:ph idx="1"/>
          </p:nvPr>
        </p:nvSpPr>
        <p:spPr>
          <a:xfrm>
            <a:off x="152400" y="666750"/>
            <a:ext cx="8839200" cy="42672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sz="2600" b="1" dirty="0" err="1">
                <a:latin typeface="Franklin Gothic Book" pitchFamily="34" charset="0"/>
                <a:cs typeface="Arial" pitchFamily="34" charset="0"/>
              </a:rPr>
              <a:t>Heteropolysaccharides</a:t>
            </a:r>
            <a:r>
              <a:rPr lang="en-US" sz="2600" dirty="0">
                <a:latin typeface="Franklin Gothic Book" pitchFamily="34" charset="0"/>
                <a:cs typeface="Arial" pitchFamily="34" charset="0"/>
              </a:rPr>
              <a:t> are  composed of</a:t>
            </a:r>
          </a:p>
          <a:p>
            <a:pPr>
              <a:buNone/>
            </a:pPr>
            <a:r>
              <a:rPr lang="en-US" sz="2600" dirty="0">
                <a:latin typeface="Franklin Gothic Book" pitchFamily="34" charset="0"/>
                <a:cs typeface="Arial" pitchFamily="34" charset="0"/>
              </a:rPr>
              <a:t> two or more  different kinds of </a:t>
            </a:r>
            <a:r>
              <a:rPr lang="en-US" sz="2600" dirty="0" err="1">
                <a:latin typeface="Franklin Gothic Book" pitchFamily="34" charset="0"/>
                <a:cs typeface="Arial" pitchFamily="34" charset="0"/>
              </a:rPr>
              <a:t>monosacch</a:t>
            </a:r>
            <a:r>
              <a:rPr lang="en-US" sz="2600" dirty="0">
                <a:latin typeface="Franklin Gothic Book" pitchFamily="34" charset="0"/>
                <a:cs typeface="Arial" pitchFamily="34" charset="0"/>
              </a:rPr>
              <a:t>-</a:t>
            </a:r>
          </a:p>
          <a:p>
            <a:pPr>
              <a:buNone/>
            </a:pPr>
            <a:r>
              <a:rPr lang="en-US" sz="2600" dirty="0">
                <a:latin typeface="Franklin Gothic Book" pitchFamily="34" charset="0"/>
                <a:cs typeface="Arial" pitchFamily="34" charset="0"/>
              </a:rPr>
              <a:t> </a:t>
            </a:r>
            <a:r>
              <a:rPr lang="en-US" sz="2600" dirty="0" err="1">
                <a:latin typeface="Franklin Gothic Book" pitchFamily="34" charset="0"/>
                <a:cs typeface="Arial" pitchFamily="34" charset="0"/>
              </a:rPr>
              <a:t>aride</a:t>
            </a:r>
            <a:r>
              <a:rPr lang="en-US" sz="2600" dirty="0">
                <a:latin typeface="Franklin Gothic Book" pitchFamily="34" charset="0"/>
                <a:cs typeface="Arial" pitchFamily="34" charset="0"/>
              </a:rPr>
              <a:t> units. Examples- </a:t>
            </a:r>
            <a:r>
              <a:rPr lang="en-US" sz="2600" dirty="0" err="1">
                <a:latin typeface="Franklin Gothic Book" pitchFamily="34" charset="0"/>
                <a:cs typeface="Arial" pitchFamily="34" charset="0"/>
              </a:rPr>
              <a:t>hyaluronic</a:t>
            </a:r>
            <a:r>
              <a:rPr lang="en-US" sz="2600" dirty="0">
                <a:latin typeface="Franklin Gothic Book" pitchFamily="34" charset="0"/>
                <a:cs typeface="Arial" pitchFamily="34" charset="0"/>
              </a:rPr>
              <a:t> acid, </a:t>
            </a:r>
          </a:p>
          <a:p>
            <a:pPr>
              <a:buNone/>
            </a:pPr>
            <a:r>
              <a:rPr lang="en-US" sz="2600" dirty="0" err="1">
                <a:latin typeface="Franklin Gothic Book" pitchFamily="34" charset="0"/>
                <a:cs typeface="Arial" pitchFamily="34" charset="0"/>
              </a:rPr>
              <a:t>hemicellulose</a:t>
            </a:r>
            <a:r>
              <a:rPr lang="en-US" sz="2600" dirty="0">
                <a:latin typeface="Franklin Gothic Book" pitchFamily="34" charset="0"/>
                <a:cs typeface="Arial" pitchFamily="34" charset="0"/>
              </a:rPr>
              <a:t>, heparin etc.</a:t>
            </a:r>
          </a:p>
          <a:p>
            <a:r>
              <a:rPr lang="en-US" sz="2600" b="1" dirty="0" err="1">
                <a:latin typeface="Franklin Gothic Book" pitchFamily="34" charset="0"/>
              </a:rPr>
              <a:t>Hyaluronic</a:t>
            </a:r>
            <a:r>
              <a:rPr lang="en-US" sz="2600" b="1" dirty="0">
                <a:latin typeface="Franklin Gothic Book" pitchFamily="34" charset="0"/>
              </a:rPr>
              <a:t> acid </a:t>
            </a:r>
            <a:r>
              <a:rPr lang="en-US" sz="2600" dirty="0">
                <a:latin typeface="Franklin Gothic Book" pitchFamily="34" charset="0"/>
              </a:rPr>
              <a:t>molecules are composed</a:t>
            </a:r>
          </a:p>
          <a:p>
            <a:pPr>
              <a:buNone/>
            </a:pPr>
            <a:r>
              <a:rPr lang="en-US" sz="2600" dirty="0">
                <a:latin typeface="Franklin Gothic Book" pitchFamily="34" charset="0"/>
              </a:rPr>
              <a:t> of 250 to 25,000 β (1   4)-linked disaccharide</a:t>
            </a:r>
          </a:p>
          <a:p>
            <a:pPr>
              <a:buNone/>
            </a:pPr>
            <a:r>
              <a:rPr lang="en-US" sz="2600" dirty="0">
                <a:latin typeface="Franklin Gothic Book" pitchFamily="34" charset="0"/>
              </a:rPr>
              <a:t> units that consist of D-</a:t>
            </a:r>
            <a:r>
              <a:rPr lang="en-US" sz="2600" dirty="0" err="1">
                <a:latin typeface="Franklin Gothic Book" pitchFamily="34" charset="0"/>
              </a:rPr>
              <a:t>glucuronic</a:t>
            </a:r>
            <a:r>
              <a:rPr lang="en-US" sz="2600" dirty="0">
                <a:latin typeface="Franklin Gothic Book" pitchFamily="34" charset="0"/>
              </a:rPr>
              <a:t> acid and</a:t>
            </a:r>
          </a:p>
          <a:p>
            <a:pPr>
              <a:buNone/>
            </a:pPr>
            <a:r>
              <a:rPr lang="en-US" sz="2600" dirty="0">
                <a:latin typeface="Franklin Gothic Book" pitchFamily="34" charset="0"/>
              </a:rPr>
              <a:t> N-acetyl- D-glucosamine linked by a β(1   3)</a:t>
            </a:r>
          </a:p>
          <a:p>
            <a:pPr>
              <a:buNone/>
            </a:pPr>
            <a:r>
              <a:rPr lang="en-US" sz="2600" dirty="0">
                <a:latin typeface="Franklin Gothic Book" pitchFamily="34" charset="0"/>
              </a:rPr>
              <a:t> bond. It is an important </a:t>
            </a:r>
            <a:r>
              <a:rPr lang="en-US" sz="2600" dirty="0" err="1">
                <a:latin typeface="Franklin Gothic Book" pitchFamily="34" charset="0"/>
              </a:rPr>
              <a:t>glycosaminoglycans</a:t>
            </a:r>
            <a:r>
              <a:rPr lang="en-US" sz="2600" dirty="0">
                <a:latin typeface="Franklin Gothic Book" pitchFamily="34" charset="0"/>
              </a:rPr>
              <a:t> component found in</a:t>
            </a:r>
          </a:p>
          <a:p>
            <a:pPr>
              <a:buNone/>
            </a:pPr>
            <a:r>
              <a:rPr lang="en-US" sz="2600" dirty="0">
                <a:latin typeface="Franklin Gothic Book" pitchFamily="34" charset="0"/>
              </a:rPr>
              <a:t>ground substance, synovial fluid of the joints, as a coating around</a:t>
            </a:r>
          </a:p>
          <a:p>
            <a:pPr>
              <a:buNone/>
            </a:pPr>
            <a:r>
              <a:rPr lang="en-US" sz="2600" dirty="0">
                <a:latin typeface="Franklin Gothic Book" pitchFamily="34" charset="0"/>
              </a:rPr>
              <a:t>ovum and the vitreous humor of the eye. It also occurs in the capsules</a:t>
            </a:r>
          </a:p>
          <a:p>
            <a:pPr>
              <a:buNone/>
            </a:pPr>
            <a:r>
              <a:rPr lang="en-US" sz="2600" dirty="0">
                <a:latin typeface="Franklin Gothic Book" pitchFamily="34" charset="0"/>
              </a:rPr>
              <a:t>surrounding certain, usually pathogenic, bacteria.</a:t>
            </a:r>
          </a:p>
          <a:p>
            <a:pPr>
              <a:buNone/>
            </a:pPr>
            <a:endParaRPr lang="en-US" sz="2200" dirty="0">
              <a:latin typeface="Franklin Gothic Book" pitchFamily="34" charset="0"/>
            </a:endParaRPr>
          </a:p>
          <a:p>
            <a:pPr>
              <a:buNone/>
            </a:pPr>
            <a:endParaRPr lang="en-US" sz="2200" dirty="0">
              <a:latin typeface="Franklin Gothic Book" pitchFamily="34" charset="0"/>
              <a:cs typeface="Arial" pitchFamily="34" charset="0"/>
            </a:endParaRPr>
          </a:p>
          <a:p>
            <a:endParaRPr lang="en-US" sz="2000" dirty="0">
              <a:latin typeface="Arial" pitchFamily="34" charset="0"/>
              <a:cs typeface="Arial" pitchFamily="34" charset="0"/>
            </a:endParaRPr>
          </a:p>
        </p:txBody>
      </p:sp>
      <p:pic>
        <p:nvPicPr>
          <p:cNvPr id="4" name="Picture 4" descr="Carbohydrates. mono-, di-, polysachcrides - online presentation"/>
          <p:cNvPicPr>
            <a:picLocks noChangeAspect="1" noChangeArrowheads="1"/>
          </p:cNvPicPr>
          <p:nvPr/>
        </p:nvPicPr>
        <p:blipFill>
          <a:blip r:embed="rId2" cstate="print"/>
          <a:srcRect l="2176" t="7895" r="4261" b="26316"/>
          <a:stretch>
            <a:fillRect/>
          </a:stretch>
        </p:blipFill>
        <p:spPr bwMode="auto">
          <a:xfrm>
            <a:off x="5791200" y="895350"/>
            <a:ext cx="3124200" cy="2209800"/>
          </a:xfrm>
          <a:prstGeom prst="rect">
            <a:avLst/>
          </a:prstGeom>
          <a:noFill/>
          <a:ln w="19050">
            <a:solidFill>
              <a:schemeClr val="tx1"/>
            </a:solidFill>
          </a:ln>
        </p:spPr>
      </p:pic>
      <p:sp>
        <p:nvSpPr>
          <p:cNvPr id="5" name="Rectangle 4"/>
          <p:cNvSpPr/>
          <p:nvPr/>
        </p:nvSpPr>
        <p:spPr>
          <a:xfrm>
            <a:off x="7620000" y="666750"/>
            <a:ext cx="1143001" cy="215444"/>
          </a:xfrm>
          <a:prstGeom prst="rect">
            <a:avLst/>
          </a:prstGeom>
        </p:spPr>
        <p:txBody>
          <a:bodyPr wrap="square">
            <a:spAutoFit/>
          </a:bodyPr>
          <a:lstStyle/>
          <a:p>
            <a:r>
              <a:rPr lang="en-US" sz="800" dirty="0">
                <a:latin typeface="Arial Narrow" pitchFamily="34" charset="0"/>
              </a:rPr>
              <a:t>Source-pptonline.org</a:t>
            </a:r>
            <a:endParaRPr lang="en-US" sz="800" dirty="0"/>
          </a:p>
        </p:txBody>
      </p:sp>
      <p:cxnSp>
        <p:nvCxnSpPr>
          <p:cNvPr id="11" name="AutoShape 2"/>
          <p:cNvCxnSpPr>
            <a:cxnSpLocks noChangeShapeType="1"/>
          </p:cNvCxnSpPr>
          <p:nvPr/>
        </p:nvCxnSpPr>
        <p:spPr bwMode="auto">
          <a:xfrm>
            <a:off x="2895600" y="2495550"/>
            <a:ext cx="152400" cy="0"/>
          </a:xfrm>
          <a:prstGeom prst="straightConnector1">
            <a:avLst/>
          </a:prstGeom>
          <a:noFill/>
          <a:ln w="19050">
            <a:solidFill>
              <a:srgbClr val="000000"/>
            </a:solidFill>
            <a:round/>
            <a:headEnd/>
            <a:tailEnd type="triangle" w="med" len="med"/>
          </a:ln>
        </p:spPr>
      </p:cxnSp>
      <p:cxnSp>
        <p:nvCxnSpPr>
          <p:cNvPr id="10" name="AutoShape 2"/>
          <p:cNvCxnSpPr>
            <a:cxnSpLocks noChangeShapeType="1"/>
          </p:cNvCxnSpPr>
          <p:nvPr/>
        </p:nvCxnSpPr>
        <p:spPr bwMode="auto">
          <a:xfrm>
            <a:off x="4953000" y="3181350"/>
            <a:ext cx="152400" cy="0"/>
          </a:xfrm>
          <a:prstGeom prst="straightConnector1">
            <a:avLst/>
          </a:prstGeom>
          <a:noFill/>
          <a:ln w="19050">
            <a:solidFill>
              <a:srgbClr val="000000"/>
            </a:solidFill>
            <a:round/>
            <a:headEn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1950"/>
            <a:ext cx="8839200" cy="45858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en-US" sz="2200" b="1" dirty="0">
                <a:latin typeface="Franklin Gothic Book" pitchFamily="34" charset="0"/>
                <a:cs typeface="Arial" pitchFamily="34" charset="0"/>
              </a:rPr>
              <a:t>Hemicelluloses</a:t>
            </a:r>
            <a:r>
              <a:rPr lang="en-US" sz="2200" dirty="0">
                <a:latin typeface="Franklin Gothic Book" pitchFamily="34" charset="0"/>
                <a:cs typeface="Arial" pitchFamily="34" charset="0"/>
              </a:rPr>
              <a:t> refer to substances which occupy the spaces between the cellulose fibers within the cell walls of plants. </a:t>
            </a:r>
            <a:r>
              <a:rPr lang="en-US" sz="2200" dirty="0" err="1">
                <a:latin typeface="Franklin Gothic Book" pitchFamily="34" charset="0"/>
              </a:rPr>
              <a:t>Hemicellulose</a:t>
            </a:r>
            <a:r>
              <a:rPr lang="en-US" sz="2200" dirty="0">
                <a:latin typeface="Franklin Gothic Book" pitchFamily="34" charset="0"/>
              </a:rPr>
              <a:t> is  composed of </a:t>
            </a:r>
            <a:r>
              <a:rPr lang="en-US" sz="2200" dirty="0" err="1">
                <a:latin typeface="Franklin Gothic Book" pitchFamily="34" charset="0"/>
              </a:rPr>
              <a:t>pentoses</a:t>
            </a:r>
            <a:r>
              <a:rPr lang="en-US" sz="2200" dirty="0">
                <a:latin typeface="Franklin Gothic Book" pitchFamily="34" charset="0"/>
              </a:rPr>
              <a:t> (</a:t>
            </a:r>
            <a:r>
              <a:rPr lang="en-US" sz="2200" dirty="0" err="1">
                <a:latin typeface="Franklin Gothic Book" pitchFamily="34" charset="0"/>
              </a:rPr>
              <a:t>xylans</a:t>
            </a:r>
            <a:r>
              <a:rPr lang="en-US" sz="2200" dirty="0">
                <a:latin typeface="Franklin Gothic Book" pitchFamily="34" charset="0"/>
              </a:rPr>
              <a:t>), alternating units of mannose and glucose (</a:t>
            </a:r>
            <a:r>
              <a:rPr lang="en-US" sz="2200" dirty="0" err="1">
                <a:latin typeface="Franklin Gothic Book" pitchFamily="34" charset="0"/>
              </a:rPr>
              <a:t>mannans</a:t>
            </a:r>
            <a:r>
              <a:rPr lang="en-US" sz="2200" dirty="0">
                <a:latin typeface="Franklin Gothic Book" pitchFamily="34" charset="0"/>
              </a:rPr>
              <a:t> or </a:t>
            </a:r>
            <a:r>
              <a:rPr lang="en-US" sz="2200" dirty="0" err="1">
                <a:latin typeface="Franklin Gothic Book" pitchFamily="34" charset="0"/>
              </a:rPr>
              <a:t>glucomannans</a:t>
            </a:r>
            <a:r>
              <a:rPr lang="en-US" sz="2200" dirty="0">
                <a:latin typeface="Franklin Gothic Book" pitchFamily="34" charset="0"/>
              </a:rPr>
              <a:t>) or </a:t>
            </a:r>
            <a:r>
              <a:rPr lang="en-US" sz="2200" dirty="0" err="1">
                <a:latin typeface="Franklin Gothic Book" pitchFamily="34" charset="0"/>
              </a:rPr>
              <a:t>galactose</a:t>
            </a:r>
            <a:r>
              <a:rPr lang="en-US" sz="2200" dirty="0">
                <a:latin typeface="Franklin Gothic Book" pitchFamily="34" charset="0"/>
              </a:rPr>
              <a:t> units (</a:t>
            </a:r>
            <a:r>
              <a:rPr lang="en-US" sz="2200" dirty="0" err="1">
                <a:latin typeface="Franklin Gothic Book" pitchFamily="34" charset="0"/>
              </a:rPr>
              <a:t>galactans</a:t>
            </a:r>
            <a:r>
              <a:rPr lang="en-US" sz="2200" dirty="0">
                <a:latin typeface="Franklin Gothic Book" pitchFamily="34" charset="0"/>
              </a:rPr>
              <a:t>). They make up 20–35% of the dry weight of wood.  </a:t>
            </a:r>
          </a:p>
          <a:p>
            <a:pPr>
              <a:buFont typeface="Arial" pitchFamily="34" charset="0"/>
              <a:buChar char="•"/>
            </a:pPr>
            <a:endParaRPr lang="en-US" sz="2200" dirty="0">
              <a:latin typeface="Franklin Gothic Book" pitchFamily="34" charset="0"/>
            </a:endParaRPr>
          </a:p>
          <a:p>
            <a:pPr>
              <a:buFont typeface="Arial" pitchFamily="34" charset="0"/>
              <a:buChar char="•"/>
            </a:pPr>
            <a:r>
              <a:rPr lang="en-US" sz="2200" b="1" dirty="0">
                <a:latin typeface="Franklin Gothic Book" pitchFamily="34" charset="0"/>
              </a:rPr>
              <a:t>Heparin </a:t>
            </a:r>
            <a:r>
              <a:rPr lang="en-US" sz="2200" dirty="0">
                <a:latin typeface="Franklin Gothic Book" pitchFamily="34" charset="0"/>
              </a:rPr>
              <a:t>is a natural anticoagulant made</a:t>
            </a:r>
          </a:p>
          <a:p>
            <a:r>
              <a:rPr lang="en-US" sz="2200" dirty="0">
                <a:latin typeface="Franklin Gothic Book" pitchFamily="34" charset="0"/>
              </a:rPr>
              <a:t>in mast cells (a type of leukocyte) and</a:t>
            </a:r>
          </a:p>
          <a:p>
            <a:r>
              <a:rPr lang="en-US" sz="2200" dirty="0">
                <a:latin typeface="Franklin Gothic Book" pitchFamily="34" charset="0"/>
              </a:rPr>
              <a:t>released into the blood, where it inhibits</a:t>
            </a:r>
          </a:p>
          <a:p>
            <a:r>
              <a:rPr lang="en-US" sz="2200" dirty="0">
                <a:latin typeface="Franklin Gothic Book" pitchFamily="34" charset="0"/>
              </a:rPr>
              <a:t>blood coagulation by binding to the protein</a:t>
            </a:r>
          </a:p>
          <a:p>
            <a:r>
              <a:rPr lang="en-US" sz="2200" dirty="0" err="1">
                <a:latin typeface="Franklin Gothic Book" pitchFamily="34" charset="0"/>
              </a:rPr>
              <a:t>antithrombin</a:t>
            </a:r>
            <a:r>
              <a:rPr lang="en-US" sz="2200" dirty="0">
                <a:latin typeface="Franklin Gothic Book" pitchFamily="34" charset="0"/>
              </a:rPr>
              <a:t>. </a:t>
            </a:r>
            <a:r>
              <a:rPr lang="en-US" sz="2400" dirty="0"/>
              <a:t>Heparin binding causes </a:t>
            </a:r>
          </a:p>
          <a:p>
            <a:r>
              <a:rPr lang="en-US" sz="2400" dirty="0" err="1"/>
              <a:t>antithrombin</a:t>
            </a:r>
            <a:r>
              <a:rPr lang="en-US" sz="2400" dirty="0"/>
              <a:t> to bind to and inhibit </a:t>
            </a:r>
          </a:p>
          <a:p>
            <a:r>
              <a:rPr lang="en-US" sz="2400" dirty="0"/>
              <a:t>thrombin, a protease essential to blood clotting.</a:t>
            </a:r>
            <a:endParaRPr lang="en-US" sz="2200" dirty="0">
              <a:latin typeface="Franklin Gothic Book" pitchFamily="34" charset="0"/>
            </a:endParaRPr>
          </a:p>
        </p:txBody>
      </p:sp>
      <p:pic>
        <p:nvPicPr>
          <p:cNvPr id="1026" name="Picture 2"/>
          <p:cNvPicPr>
            <a:picLocks noChangeAspect="1" noChangeArrowheads="1"/>
          </p:cNvPicPr>
          <p:nvPr/>
        </p:nvPicPr>
        <p:blipFill>
          <a:blip r:embed="rId2" cstate="print"/>
          <a:srcRect l="4199" r="1312"/>
          <a:stretch>
            <a:fillRect/>
          </a:stretch>
        </p:blipFill>
        <p:spPr bwMode="auto">
          <a:xfrm>
            <a:off x="5486400" y="2495550"/>
            <a:ext cx="3276600" cy="19812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66750"/>
            <a:ext cx="8686800" cy="4267200"/>
          </a:xfrm>
          <a:ln/>
        </p:spPr>
        <p:style>
          <a:lnRef idx="2">
            <a:schemeClr val="accent4"/>
          </a:lnRef>
          <a:fillRef idx="1">
            <a:schemeClr val="lt1"/>
          </a:fillRef>
          <a:effectRef idx="0">
            <a:schemeClr val="accent4"/>
          </a:effectRef>
          <a:fontRef idx="minor">
            <a:schemeClr val="dk1"/>
          </a:fontRef>
        </p:style>
        <p:txBody>
          <a:bodyPr>
            <a:normAutofit/>
          </a:bodyPr>
          <a:lstStyle/>
          <a:p>
            <a:pPr algn="just"/>
            <a:r>
              <a:rPr lang="en-US" sz="2200" dirty="0" err="1">
                <a:solidFill>
                  <a:schemeClr val="tx1"/>
                </a:solidFill>
                <a:latin typeface="Franklin Gothic Book" pitchFamily="34" charset="0"/>
                <a:cs typeface="Arial" pitchFamily="34" charset="0"/>
              </a:rPr>
              <a:t>Glycoconjugates</a:t>
            </a:r>
            <a:r>
              <a:rPr lang="en-US" sz="2200" dirty="0">
                <a:solidFill>
                  <a:schemeClr val="tx1"/>
                </a:solidFill>
                <a:latin typeface="Franklin Gothic Book" pitchFamily="34" charset="0"/>
                <a:cs typeface="Arial" pitchFamily="34" charset="0"/>
              </a:rPr>
              <a:t> are carbohydrates covalently linked to a non-sugar moiety such as a lipid or protein. They are often found on the outside of cell membranes and are involved in </a:t>
            </a:r>
            <a:r>
              <a:rPr lang="en-US" sz="2200" dirty="0" err="1">
                <a:solidFill>
                  <a:schemeClr val="tx1"/>
                </a:solidFill>
                <a:latin typeface="Franklin Gothic Book" pitchFamily="34" charset="0"/>
                <a:cs typeface="Arial" pitchFamily="34" charset="0"/>
              </a:rPr>
              <a:t>specfic</a:t>
            </a:r>
            <a:r>
              <a:rPr lang="en-US" sz="2200" dirty="0">
                <a:solidFill>
                  <a:schemeClr val="tx1"/>
                </a:solidFill>
                <a:latin typeface="Franklin Gothic Book" pitchFamily="34" charset="0"/>
                <a:cs typeface="Arial" pitchFamily="34" charset="0"/>
              </a:rPr>
              <a:t> recognition events between cells. They are of 3 types, </a:t>
            </a:r>
            <a:r>
              <a:rPr lang="en-US" sz="2200" dirty="0" err="1">
                <a:solidFill>
                  <a:schemeClr val="tx1"/>
                </a:solidFill>
                <a:latin typeface="Franklin Gothic Book" pitchFamily="34" charset="0"/>
                <a:cs typeface="Arial" pitchFamily="34" charset="0"/>
              </a:rPr>
              <a:t>viz</a:t>
            </a:r>
            <a:r>
              <a:rPr lang="en-US" sz="2200" dirty="0">
                <a:solidFill>
                  <a:schemeClr val="tx1"/>
                </a:solidFill>
                <a:latin typeface="Franklin Gothic Book" pitchFamily="34" charset="0"/>
                <a:cs typeface="Arial" pitchFamily="34" charset="0"/>
              </a:rPr>
              <a:t>-</a:t>
            </a:r>
          </a:p>
          <a:p>
            <a:pPr algn="just"/>
            <a:r>
              <a:rPr lang="en-US" sz="2200" dirty="0">
                <a:solidFill>
                  <a:schemeClr val="tx1"/>
                </a:solidFill>
                <a:latin typeface="Franklin Gothic Book" pitchFamily="34" charset="0"/>
                <a:cs typeface="Arial" pitchFamily="34" charset="0"/>
              </a:rPr>
              <a:t> 1. </a:t>
            </a:r>
            <a:r>
              <a:rPr lang="en-US" sz="2200" dirty="0" err="1">
                <a:solidFill>
                  <a:schemeClr val="tx1"/>
                </a:solidFill>
                <a:latin typeface="Franklin Gothic Book" pitchFamily="34" charset="0"/>
                <a:cs typeface="Arial" pitchFamily="34" charset="0"/>
              </a:rPr>
              <a:t>Glycolipids</a:t>
            </a:r>
            <a:r>
              <a:rPr lang="en-US" sz="2200" dirty="0">
                <a:solidFill>
                  <a:schemeClr val="tx1"/>
                </a:solidFill>
                <a:latin typeface="Franklin Gothic Book" pitchFamily="34" charset="0"/>
                <a:cs typeface="Arial" pitchFamily="34" charset="0"/>
              </a:rPr>
              <a:t>,</a:t>
            </a:r>
          </a:p>
          <a:p>
            <a:pPr algn="just"/>
            <a:r>
              <a:rPr lang="en-US" sz="2200" dirty="0">
                <a:solidFill>
                  <a:schemeClr val="tx1"/>
                </a:solidFill>
                <a:latin typeface="Franklin Gothic Book" pitchFamily="34" charset="0"/>
                <a:cs typeface="Arial" pitchFamily="34" charset="0"/>
              </a:rPr>
              <a:t> 2. </a:t>
            </a:r>
            <a:r>
              <a:rPr lang="en-US" sz="2200" dirty="0" err="1">
                <a:solidFill>
                  <a:schemeClr val="tx1"/>
                </a:solidFill>
                <a:latin typeface="Franklin Gothic Book" pitchFamily="34" charset="0"/>
                <a:cs typeface="Arial" pitchFamily="34" charset="0"/>
              </a:rPr>
              <a:t>Proteoglycans</a:t>
            </a:r>
            <a:r>
              <a:rPr lang="en-US" sz="2200" dirty="0">
                <a:solidFill>
                  <a:schemeClr val="tx1"/>
                </a:solidFill>
                <a:latin typeface="Franklin Gothic Book" pitchFamily="34" charset="0"/>
                <a:cs typeface="Arial" pitchFamily="34" charset="0"/>
              </a:rPr>
              <a:t>  and </a:t>
            </a:r>
          </a:p>
          <a:p>
            <a:pPr algn="just"/>
            <a:r>
              <a:rPr lang="en-US" sz="2200" dirty="0">
                <a:solidFill>
                  <a:schemeClr val="tx1"/>
                </a:solidFill>
                <a:latin typeface="Franklin Gothic Book" pitchFamily="34" charset="0"/>
                <a:cs typeface="Arial" pitchFamily="34" charset="0"/>
              </a:rPr>
              <a:t> 3. </a:t>
            </a:r>
            <a:r>
              <a:rPr lang="en-US" sz="2200" dirty="0" err="1">
                <a:solidFill>
                  <a:schemeClr val="tx1"/>
                </a:solidFill>
                <a:latin typeface="Franklin Gothic Book" pitchFamily="34" charset="0"/>
                <a:cs typeface="Arial" pitchFamily="34" charset="0"/>
              </a:rPr>
              <a:t>Glycoproteins</a:t>
            </a:r>
            <a:endParaRPr lang="en-US" sz="2200" dirty="0">
              <a:solidFill>
                <a:schemeClr val="tx1"/>
              </a:solidFill>
              <a:latin typeface="Franklin Gothic Book" pitchFamily="34" charset="0"/>
              <a:cs typeface="Arial" pitchFamily="34" charset="0"/>
            </a:endParaRPr>
          </a:p>
          <a:p>
            <a:pPr algn="l"/>
            <a:r>
              <a:rPr lang="en-US" sz="2200" b="1" dirty="0">
                <a:solidFill>
                  <a:schemeClr val="tx1"/>
                </a:solidFill>
                <a:latin typeface="Franklin Gothic Book" pitchFamily="34" charset="0"/>
                <a:cs typeface="Arial" pitchFamily="34" charset="0"/>
              </a:rPr>
              <a:t>1. </a:t>
            </a:r>
            <a:r>
              <a:rPr lang="en-US" sz="2200" b="1" dirty="0" err="1">
                <a:solidFill>
                  <a:schemeClr val="tx1"/>
                </a:solidFill>
                <a:latin typeface="Franklin Gothic Book" pitchFamily="34" charset="0"/>
                <a:cs typeface="Arial" pitchFamily="34" charset="0"/>
              </a:rPr>
              <a:t>Glycolipids</a:t>
            </a:r>
            <a:endParaRPr lang="en-US" sz="2200" b="1" dirty="0">
              <a:solidFill>
                <a:schemeClr val="tx1"/>
              </a:solidFill>
              <a:latin typeface="Franklin Gothic Book" pitchFamily="34" charset="0"/>
              <a:cs typeface="Arial" pitchFamily="34" charset="0"/>
            </a:endParaRPr>
          </a:p>
          <a:p>
            <a:pPr algn="l">
              <a:buFont typeface="Arial" pitchFamily="34" charset="0"/>
              <a:buChar char="•"/>
            </a:pPr>
            <a:r>
              <a:rPr lang="en-US" sz="2200" dirty="0" err="1">
                <a:solidFill>
                  <a:schemeClr val="tx1"/>
                </a:solidFill>
                <a:latin typeface="Franklin Gothic Book" pitchFamily="34" charset="0"/>
                <a:cs typeface="Arial" pitchFamily="34" charset="0"/>
              </a:rPr>
              <a:t>Glycolipids</a:t>
            </a:r>
            <a:r>
              <a:rPr lang="en-US" sz="2200" dirty="0">
                <a:solidFill>
                  <a:schemeClr val="tx1"/>
                </a:solidFill>
                <a:latin typeface="Franklin Gothic Book" pitchFamily="34" charset="0"/>
                <a:cs typeface="Arial" pitchFamily="34" charset="0"/>
              </a:rPr>
              <a:t> are </a:t>
            </a:r>
            <a:r>
              <a:rPr lang="en-US" sz="2200" dirty="0" err="1">
                <a:solidFill>
                  <a:schemeClr val="tx1"/>
                </a:solidFill>
                <a:latin typeface="Franklin Gothic Book" pitchFamily="34" charset="0"/>
                <a:cs typeface="Arial" pitchFamily="34" charset="0"/>
              </a:rPr>
              <a:t>glycoconjugates</a:t>
            </a:r>
            <a:r>
              <a:rPr lang="en-US" sz="2200" dirty="0">
                <a:solidFill>
                  <a:schemeClr val="tx1"/>
                </a:solidFill>
                <a:latin typeface="Franklin Gothic Book" pitchFamily="34" charset="0"/>
                <a:cs typeface="Arial" pitchFamily="34" charset="0"/>
              </a:rPr>
              <a:t> where the carbohydrate is attached to a lipid.</a:t>
            </a:r>
          </a:p>
          <a:p>
            <a:pPr algn="l">
              <a:buFont typeface="Arial" pitchFamily="34" charset="0"/>
              <a:buChar char="•"/>
            </a:pPr>
            <a:endParaRPr lang="en-US" sz="2600" dirty="0">
              <a:solidFill>
                <a:schemeClr val="tx1"/>
              </a:solidFill>
              <a:latin typeface="Arial Narrow" pitchFamily="34" charset="0"/>
              <a:cs typeface="Arial" pitchFamily="34" charset="0"/>
            </a:endParaRPr>
          </a:p>
          <a:p>
            <a:pPr algn="l">
              <a:buFont typeface="Arial" pitchFamily="34" charset="0"/>
              <a:buChar char="•"/>
            </a:pPr>
            <a:endParaRPr lang="en-US" sz="2600" dirty="0">
              <a:solidFill>
                <a:schemeClr val="tx1"/>
              </a:solidFill>
              <a:latin typeface="Arial Narrow" pitchFamily="34" charset="0"/>
              <a:cs typeface="Arial" pitchFamily="34" charset="0"/>
            </a:endParaRPr>
          </a:p>
        </p:txBody>
      </p:sp>
      <p:sp>
        <p:nvSpPr>
          <p:cNvPr id="4" name="Rectangle 3"/>
          <p:cNvSpPr/>
          <p:nvPr/>
        </p:nvSpPr>
        <p:spPr>
          <a:xfrm>
            <a:off x="2819400" y="133351"/>
            <a:ext cx="3352800" cy="461665"/>
          </a:xfrm>
          <a:prstGeom prst="rect">
            <a:avLst/>
          </a:prstGeom>
          <a:solidFill>
            <a:schemeClr val="accent5">
              <a:lumMod val="60000"/>
              <a:lumOff val="40000"/>
            </a:schemeClr>
          </a:solidFill>
        </p:spPr>
        <p:txBody>
          <a:bodyPr wrap="square">
            <a:spAutoFit/>
          </a:bodyPr>
          <a:lstStyle/>
          <a:p>
            <a:pPr algn="ctr"/>
            <a:r>
              <a:rPr lang="en-US" sz="2400" b="1" dirty="0" err="1">
                <a:latin typeface="Arial" pitchFamily="34" charset="0"/>
                <a:cs typeface="Arial" pitchFamily="34" charset="0"/>
              </a:rPr>
              <a:t>Glycoconjugates</a:t>
            </a:r>
            <a:endParaRPr lang="en-US" sz="2000" b="1"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09550"/>
            <a:ext cx="8839200" cy="48320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en-US" sz="2200" dirty="0">
                <a:latin typeface="Franklin Gothic Book" pitchFamily="34" charset="0"/>
                <a:cs typeface="Arial" pitchFamily="34" charset="0"/>
              </a:rPr>
              <a:t>The combination of a polar carbohydrate and a non-polar lipid makes </a:t>
            </a:r>
            <a:r>
              <a:rPr lang="en-US" sz="2200" dirty="0" err="1">
                <a:latin typeface="Franklin Gothic Book" pitchFamily="34" charset="0"/>
                <a:cs typeface="Arial" pitchFamily="34" charset="0"/>
              </a:rPr>
              <a:t>glycolipids</a:t>
            </a:r>
            <a:r>
              <a:rPr lang="en-US" sz="2200" dirty="0">
                <a:latin typeface="Franklin Gothic Book" pitchFamily="34" charset="0"/>
                <a:cs typeface="Arial" pitchFamily="34" charset="0"/>
              </a:rPr>
              <a:t> very </a:t>
            </a:r>
            <a:r>
              <a:rPr lang="en-US" sz="2200" dirty="0" err="1">
                <a:latin typeface="Franklin Gothic Book" pitchFamily="34" charset="0"/>
                <a:cs typeface="Arial" pitchFamily="34" charset="0"/>
              </a:rPr>
              <a:t>amphiphilic</a:t>
            </a:r>
            <a:r>
              <a:rPr lang="en-US" sz="2200" dirty="0">
                <a:latin typeface="Franklin Gothic Book" pitchFamily="34" charset="0"/>
                <a:cs typeface="Arial" pitchFamily="34" charset="0"/>
              </a:rPr>
              <a:t> and they are almost always found in cell membranes, preferably on the outside.</a:t>
            </a:r>
          </a:p>
          <a:p>
            <a:pPr>
              <a:buFont typeface="Arial" pitchFamily="34" charset="0"/>
              <a:buChar char="•"/>
            </a:pPr>
            <a:endParaRPr lang="en-US" sz="2200" dirty="0">
              <a:latin typeface="Franklin Gothic Book" pitchFamily="34" charset="0"/>
              <a:cs typeface="Arial" pitchFamily="34" charset="0"/>
            </a:endParaRPr>
          </a:p>
          <a:p>
            <a:pPr>
              <a:buFont typeface="Arial" pitchFamily="34" charset="0"/>
              <a:buChar char="•"/>
            </a:pPr>
            <a:r>
              <a:rPr lang="en-US" sz="2200" dirty="0">
                <a:latin typeface="Franklin Gothic Book" pitchFamily="34" charset="0"/>
                <a:cs typeface="Arial" pitchFamily="34" charset="0"/>
              </a:rPr>
              <a:t>In animals, the majority of </a:t>
            </a:r>
            <a:r>
              <a:rPr lang="en-US" sz="2200" dirty="0" err="1">
                <a:latin typeface="Franklin Gothic Book" pitchFamily="34" charset="0"/>
                <a:cs typeface="Arial" pitchFamily="34" charset="0"/>
              </a:rPr>
              <a:t>glycolipids</a:t>
            </a:r>
            <a:endParaRPr lang="en-US" sz="2200" dirty="0">
              <a:latin typeface="Franklin Gothic Book" pitchFamily="34" charset="0"/>
              <a:cs typeface="Arial" pitchFamily="34" charset="0"/>
            </a:endParaRPr>
          </a:p>
          <a:p>
            <a:r>
              <a:rPr lang="en-US" sz="2200" dirty="0">
                <a:latin typeface="Franklin Gothic Book" pitchFamily="34" charset="0"/>
                <a:cs typeface="Arial" pitchFamily="34" charset="0"/>
              </a:rPr>
              <a:t> are </a:t>
            </a:r>
            <a:r>
              <a:rPr lang="en-US" sz="2200" dirty="0" err="1">
                <a:latin typeface="Franklin Gothic Book" pitchFamily="34" charset="0"/>
                <a:cs typeface="Arial" pitchFamily="34" charset="0"/>
              </a:rPr>
              <a:t>glycosphingolipids</a:t>
            </a:r>
            <a:r>
              <a:rPr lang="en-US" sz="2200" dirty="0">
                <a:latin typeface="Franklin Gothic Book" pitchFamily="34" charset="0"/>
                <a:cs typeface="Arial" pitchFamily="34" charset="0"/>
              </a:rPr>
              <a:t>, where the</a:t>
            </a:r>
          </a:p>
          <a:p>
            <a:r>
              <a:rPr lang="en-US" sz="2200" dirty="0">
                <a:latin typeface="Franklin Gothic Book" pitchFamily="34" charset="0"/>
                <a:cs typeface="Arial" pitchFamily="34" charset="0"/>
              </a:rPr>
              <a:t> carbohydrate is attached to a</a:t>
            </a:r>
          </a:p>
          <a:p>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sphingoid</a:t>
            </a:r>
            <a:r>
              <a:rPr lang="en-US" sz="2200" dirty="0">
                <a:latin typeface="Franklin Gothic Book" pitchFamily="34" charset="0"/>
                <a:cs typeface="Arial" pitchFamily="34" charset="0"/>
              </a:rPr>
              <a:t> base that is </a:t>
            </a:r>
            <a:r>
              <a:rPr lang="en-US" sz="2200" dirty="0" err="1">
                <a:latin typeface="Franklin Gothic Book" pitchFamily="34" charset="0"/>
                <a:cs typeface="Arial" pitchFamily="34" charset="0"/>
              </a:rPr>
              <a:t>acylated</a:t>
            </a:r>
            <a:r>
              <a:rPr lang="en-US" sz="2200" dirty="0">
                <a:latin typeface="Franklin Gothic Book" pitchFamily="34" charset="0"/>
                <a:cs typeface="Arial" pitchFamily="34" charset="0"/>
              </a:rPr>
              <a:t> with</a:t>
            </a:r>
          </a:p>
          <a:p>
            <a:r>
              <a:rPr lang="en-US" sz="2200" dirty="0">
                <a:latin typeface="Franklin Gothic Book" pitchFamily="34" charset="0"/>
                <a:cs typeface="Arial" pitchFamily="34" charset="0"/>
              </a:rPr>
              <a:t> a fatty acid. </a:t>
            </a:r>
          </a:p>
          <a:p>
            <a:pPr>
              <a:buFont typeface="Arial" pitchFamily="34" charset="0"/>
              <a:buChar char="•"/>
            </a:pP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Glycolipids</a:t>
            </a:r>
            <a:r>
              <a:rPr lang="en-US" sz="2200" dirty="0">
                <a:latin typeface="Franklin Gothic Book" pitchFamily="34" charset="0"/>
                <a:cs typeface="Arial" pitchFamily="34" charset="0"/>
              </a:rPr>
              <a:t> maintain</a:t>
            </a:r>
            <a:r>
              <a:rPr lang="en-US" sz="2200" dirty="0">
                <a:latin typeface="Franklin Gothic Book" pitchFamily="34" charset="0"/>
              </a:rPr>
              <a:t> the stability of</a:t>
            </a:r>
          </a:p>
          <a:p>
            <a:r>
              <a:rPr lang="en-US" sz="2200" dirty="0">
                <a:latin typeface="Franklin Gothic Book" pitchFamily="34" charset="0"/>
              </a:rPr>
              <a:t> the cell membrane and facilitate</a:t>
            </a:r>
          </a:p>
          <a:p>
            <a:r>
              <a:rPr lang="en-US" sz="2200" dirty="0">
                <a:latin typeface="Franklin Gothic Book" pitchFamily="34" charset="0"/>
              </a:rPr>
              <a:t> cellular recognition, which is crucial</a:t>
            </a:r>
          </a:p>
          <a:p>
            <a:r>
              <a:rPr lang="en-US" sz="2200" dirty="0">
                <a:latin typeface="Franklin Gothic Book" pitchFamily="34" charset="0"/>
              </a:rPr>
              <a:t> to the immune response.</a:t>
            </a:r>
            <a:endParaRPr lang="en-US" sz="2200" dirty="0">
              <a:latin typeface="Franklin Gothic Book" pitchFamily="34" charset="0"/>
              <a:cs typeface="Arial" pitchFamily="34" charset="0"/>
            </a:endParaRPr>
          </a:p>
          <a:p>
            <a:endParaRPr lang="en-US" sz="2200" dirty="0">
              <a:latin typeface="Franklin Gothic Book"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4800600" y="1428750"/>
            <a:ext cx="4038600" cy="3200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05979"/>
            <a:ext cx="3733800" cy="384571"/>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err="1">
                <a:latin typeface="Arial" pitchFamily="34" charset="0"/>
                <a:cs typeface="Arial" pitchFamily="34" charset="0"/>
              </a:rPr>
              <a:t>Proteoglycans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152400" y="742950"/>
            <a:ext cx="8839200" cy="4267200"/>
          </a:xfrm>
        </p:spPr>
        <p:style>
          <a:lnRef idx="2">
            <a:schemeClr val="accent1"/>
          </a:lnRef>
          <a:fillRef idx="1">
            <a:schemeClr val="lt1"/>
          </a:fillRef>
          <a:effectRef idx="0">
            <a:schemeClr val="accent1"/>
          </a:effectRef>
          <a:fontRef idx="minor">
            <a:schemeClr val="dk1"/>
          </a:fontRef>
        </p:style>
        <p:txBody>
          <a:bodyPr>
            <a:noAutofit/>
          </a:bodyPr>
          <a:lstStyle/>
          <a:p>
            <a:r>
              <a:rPr lang="en-US" sz="2200" dirty="0" err="1">
                <a:latin typeface="Franklin Gothic Book" pitchFamily="34" charset="0"/>
                <a:cs typeface="Arial" pitchFamily="34" charset="0"/>
              </a:rPr>
              <a:t>Proteoglycans</a:t>
            </a:r>
            <a:r>
              <a:rPr lang="en-US" sz="2200" dirty="0">
                <a:latin typeface="Franklin Gothic Book" pitchFamily="34" charset="0"/>
                <a:cs typeface="Arial" pitchFamily="34" charset="0"/>
              </a:rPr>
              <a:t> are macromolecules of the cell surface or extracellular matrix in which one or more </a:t>
            </a:r>
            <a:r>
              <a:rPr lang="en-US" sz="2200" dirty="0" err="1">
                <a:latin typeface="Franklin Gothic Book" pitchFamily="34" charset="0"/>
                <a:cs typeface="Arial" pitchFamily="34" charset="0"/>
              </a:rPr>
              <a:t>glycosaminoglycan</a:t>
            </a:r>
            <a:r>
              <a:rPr lang="en-US" sz="2200" dirty="0">
                <a:latin typeface="Franklin Gothic Book" pitchFamily="34" charset="0"/>
                <a:cs typeface="Arial" pitchFamily="34" charset="0"/>
              </a:rPr>
              <a:t> chains are joined covalently to a membrane protein or a secreted protein.</a:t>
            </a:r>
          </a:p>
          <a:p>
            <a:r>
              <a:rPr lang="en-US" sz="2200" dirty="0">
                <a:latin typeface="Franklin Gothic Book" pitchFamily="34" charset="0"/>
                <a:cs typeface="Arial" pitchFamily="34" charset="0"/>
              </a:rPr>
              <a:t>They consist of a core protein to which at least one </a:t>
            </a:r>
            <a:r>
              <a:rPr lang="en-US" sz="2200" dirty="0" err="1">
                <a:latin typeface="Franklin Gothic Book" pitchFamily="34" charset="0"/>
                <a:cs typeface="Arial" pitchFamily="34" charset="0"/>
              </a:rPr>
              <a:t>glycosaminoglycan</a:t>
            </a:r>
            <a:r>
              <a:rPr lang="en-US" sz="2200" dirty="0">
                <a:latin typeface="Franklin Gothic Book" pitchFamily="34" charset="0"/>
                <a:cs typeface="Arial" pitchFamily="34" charset="0"/>
              </a:rPr>
              <a:t> chain, most often </a:t>
            </a:r>
            <a:r>
              <a:rPr lang="en-US" sz="2200" dirty="0" err="1">
                <a:latin typeface="Franklin Gothic Book" pitchFamily="34" charset="0"/>
                <a:cs typeface="Arial" pitchFamily="34" charset="0"/>
              </a:rPr>
              <a:t>keratan</a:t>
            </a:r>
            <a:r>
              <a:rPr lang="en-US" sz="2200" dirty="0">
                <a:latin typeface="Franklin Gothic Book" pitchFamily="34" charset="0"/>
                <a:cs typeface="Arial" pitchFamily="34" charset="0"/>
              </a:rPr>
              <a:t> sulfate and/or </a:t>
            </a:r>
            <a:r>
              <a:rPr lang="en-US" sz="2200" dirty="0" err="1">
                <a:latin typeface="Franklin Gothic Book" pitchFamily="34" charset="0"/>
                <a:cs typeface="Arial" pitchFamily="34" charset="0"/>
              </a:rPr>
              <a:t>chondroitin</a:t>
            </a:r>
            <a:r>
              <a:rPr lang="en-US" sz="2200" dirty="0">
                <a:latin typeface="Franklin Gothic Book" pitchFamily="34" charset="0"/>
                <a:cs typeface="Arial" pitchFamily="34" charset="0"/>
              </a:rPr>
              <a:t> sulfate, is covalently linked.</a:t>
            </a:r>
          </a:p>
          <a:p>
            <a:r>
              <a:rPr lang="en-US" sz="2200" dirty="0" err="1">
                <a:latin typeface="Franklin Gothic Book" pitchFamily="34" charset="0"/>
                <a:cs typeface="Arial" pitchFamily="34" charset="0"/>
              </a:rPr>
              <a:t>Proteoglycans</a:t>
            </a:r>
            <a:r>
              <a:rPr lang="en-US" sz="2200" dirty="0">
                <a:latin typeface="Franklin Gothic Book" pitchFamily="34" charset="0"/>
                <a:cs typeface="Arial" pitchFamily="34" charset="0"/>
              </a:rPr>
              <a:t> are major components of connective tissue such as cartilage, in which their many non covalent interactions with other </a:t>
            </a:r>
            <a:r>
              <a:rPr lang="en-US" sz="2200" dirty="0" err="1">
                <a:latin typeface="Franklin Gothic Book" pitchFamily="34" charset="0"/>
                <a:cs typeface="Arial" pitchFamily="34" charset="0"/>
              </a:rPr>
              <a:t>proteoglycans</a:t>
            </a:r>
            <a:r>
              <a:rPr lang="en-US" sz="2200" dirty="0">
                <a:latin typeface="Franklin Gothic Book" pitchFamily="34" charset="0"/>
                <a:cs typeface="Arial" pitchFamily="34" charset="0"/>
              </a:rPr>
              <a:t>, proteins, and </a:t>
            </a:r>
            <a:r>
              <a:rPr lang="en-US" sz="2200" dirty="0" err="1">
                <a:latin typeface="Franklin Gothic Book" pitchFamily="34" charset="0"/>
                <a:cs typeface="Arial" pitchFamily="34" charset="0"/>
              </a:rPr>
              <a:t>glycosaminoglycans</a:t>
            </a:r>
            <a:r>
              <a:rPr lang="en-US" sz="2200" dirty="0">
                <a:latin typeface="Franklin Gothic Book" pitchFamily="34" charset="0"/>
                <a:cs typeface="Arial" pitchFamily="34" charset="0"/>
              </a:rPr>
              <a:t> provide strength and resilience.</a:t>
            </a:r>
          </a:p>
          <a:p>
            <a:r>
              <a:rPr lang="en-US" sz="2200" dirty="0">
                <a:latin typeface="Franklin Gothic Book" pitchFamily="34" charset="0"/>
                <a:cs typeface="Arial" pitchFamily="34" charset="0"/>
              </a:rPr>
              <a:t>Mammalian cells can produce at least 30 types of molecules that are members of the </a:t>
            </a:r>
            <a:r>
              <a:rPr lang="en-US" sz="2200" dirty="0" err="1">
                <a:latin typeface="Franklin Gothic Book" pitchFamily="34" charset="0"/>
                <a:cs typeface="Arial" pitchFamily="34" charset="0"/>
              </a:rPr>
              <a:t>proteoglycan</a:t>
            </a:r>
            <a:r>
              <a:rPr lang="en-US" sz="2200" dirty="0">
                <a:latin typeface="Franklin Gothic Book" pitchFamily="34" charset="0"/>
                <a:cs typeface="Arial" pitchFamily="34" charset="0"/>
              </a:rPr>
              <a:t> super family.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05979"/>
            <a:ext cx="3886200" cy="384571"/>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400" b="1" dirty="0" err="1">
                <a:latin typeface="Arial" pitchFamily="34" charset="0"/>
                <a:cs typeface="Arial" pitchFamily="34" charset="0"/>
              </a:rPr>
              <a:t>Glycoproteins</a:t>
            </a:r>
            <a:endParaRPr lang="en-US" sz="2400" dirty="0"/>
          </a:p>
        </p:txBody>
      </p:sp>
      <p:sp>
        <p:nvSpPr>
          <p:cNvPr id="3" name="Content Placeholder 2"/>
          <p:cNvSpPr>
            <a:spLocks noGrp="1"/>
          </p:cNvSpPr>
          <p:nvPr>
            <p:ph idx="1"/>
          </p:nvPr>
        </p:nvSpPr>
        <p:spPr>
          <a:xfrm>
            <a:off x="228600" y="819150"/>
            <a:ext cx="8686800" cy="3886200"/>
          </a:xfrm>
        </p:spPr>
        <p:style>
          <a:lnRef idx="2">
            <a:schemeClr val="accent1"/>
          </a:lnRef>
          <a:fillRef idx="1">
            <a:schemeClr val="lt1"/>
          </a:fillRef>
          <a:effectRef idx="0">
            <a:schemeClr val="accent1"/>
          </a:effectRef>
          <a:fontRef idx="minor">
            <a:schemeClr val="dk1"/>
          </a:fontRef>
        </p:style>
        <p:txBody>
          <a:bodyPr>
            <a:noAutofit/>
          </a:bodyPr>
          <a:lstStyle/>
          <a:p>
            <a:r>
              <a:rPr lang="en-US" sz="2200" dirty="0" err="1">
                <a:latin typeface="Franklin Gothic Book" pitchFamily="34" charset="0"/>
              </a:rPr>
              <a:t>Glycoproteins</a:t>
            </a:r>
            <a:r>
              <a:rPr lang="en-US" sz="2200" dirty="0">
                <a:latin typeface="Franklin Gothic Book" pitchFamily="34" charset="0"/>
              </a:rPr>
              <a:t> have one or several oligosaccharides of varying complexity joined covalently to a protein.</a:t>
            </a:r>
          </a:p>
          <a:p>
            <a:r>
              <a:rPr lang="en-US" sz="2200" dirty="0">
                <a:latin typeface="Franklin Gothic Book" pitchFamily="34" charset="0"/>
              </a:rPr>
              <a:t>The carbohydrate portions of glycoprotein are often called </a:t>
            </a:r>
            <a:r>
              <a:rPr lang="en-US" sz="2200" dirty="0" err="1">
                <a:latin typeface="Franklin Gothic Book" pitchFamily="34" charset="0"/>
              </a:rPr>
              <a:t>glycans</a:t>
            </a:r>
            <a:r>
              <a:rPr lang="en-US" sz="2200" dirty="0">
                <a:latin typeface="Franklin Gothic Book" pitchFamily="34" charset="0"/>
              </a:rPr>
              <a:t> which generally occur as oligosaccharides.</a:t>
            </a:r>
          </a:p>
          <a:p>
            <a:r>
              <a:rPr lang="en-US" sz="2200" dirty="0">
                <a:latin typeface="Franklin Gothic Book" pitchFamily="34" charset="0"/>
              </a:rPr>
              <a:t> They are found on the outer face of the plasma membrane, in the extracellular matrix, and in the blood.</a:t>
            </a:r>
          </a:p>
          <a:p>
            <a:r>
              <a:rPr lang="en-US" sz="2200" dirty="0">
                <a:latin typeface="Franklin Gothic Book" pitchFamily="34" charset="0"/>
              </a:rPr>
              <a:t> Inside cells they are found in specific organelles such as  Golgi complexes, </a:t>
            </a:r>
            <a:r>
              <a:rPr lang="en-US" sz="2200" dirty="0" err="1">
                <a:latin typeface="Franklin Gothic Book" pitchFamily="34" charset="0"/>
              </a:rPr>
              <a:t>secretory</a:t>
            </a:r>
            <a:r>
              <a:rPr lang="en-US" sz="2200" dirty="0">
                <a:latin typeface="Franklin Gothic Book" pitchFamily="34" charset="0"/>
              </a:rPr>
              <a:t> granules, and </a:t>
            </a:r>
            <a:r>
              <a:rPr lang="en-US" sz="2200" dirty="0" err="1">
                <a:latin typeface="Franklin Gothic Book" pitchFamily="34" charset="0"/>
              </a:rPr>
              <a:t>lysosomes</a:t>
            </a:r>
            <a:r>
              <a:rPr lang="en-US" sz="2200" dirty="0">
                <a:latin typeface="Franklin Gothic Book" pitchFamily="34" charset="0"/>
              </a:rPr>
              <a:t>. </a:t>
            </a:r>
          </a:p>
          <a:p>
            <a:r>
              <a:rPr lang="en-US" sz="2200" dirty="0">
                <a:latin typeface="Franklin Gothic Book" pitchFamily="34" charset="0"/>
              </a:rPr>
              <a:t>Examples of </a:t>
            </a:r>
            <a:r>
              <a:rPr lang="en-US" sz="2200" dirty="0" err="1">
                <a:latin typeface="Franklin Gothic Book" pitchFamily="34" charset="0"/>
              </a:rPr>
              <a:t>Glycoproteins</a:t>
            </a:r>
            <a:r>
              <a:rPr lang="en-US" sz="2200" dirty="0">
                <a:latin typeface="Franklin Gothic Book" pitchFamily="34" charset="0"/>
              </a:rPr>
              <a:t> are </a:t>
            </a:r>
            <a:r>
              <a:rPr lang="en-US" sz="2200" dirty="0" err="1">
                <a:latin typeface="Franklin Gothic Book" pitchFamily="34" charset="0"/>
              </a:rPr>
              <a:t>Ribonuclease</a:t>
            </a:r>
            <a:r>
              <a:rPr lang="en-US" sz="2200" dirty="0">
                <a:latin typeface="Franklin Gothic Book" pitchFamily="34" charset="0"/>
              </a:rPr>
              <a:t> B, </a:t>
            </a:r>
            <a:r>
              <a:rPr lang="en-US" sz="2200" dirty="0" err="1">
                <a:latin typeface="Franklin Gothic Book" pitchFamily="34" charset="0"/>
              </a:rPr>
              <a:t>Thyroglobulin</a:t>
            </a:r>
            <a:r>
              <a:rPr lang="en-US" sz="2200" dirty="0">
                <a:latin typeface="Franklin Gothic Book" pitchFamily="34" charset="0"/>
              </a:rPr>
              <a:t>, </a:t>
            </a:r>
            <a:r>
              <a:rPr lang="en-US" sz="2200" dirty="0" err="1">
                <a:latin typeface="Franklin Gothic Book" pitchFamily="34" charset="0"/>
              </a:rPr>
              <a:t>Prothrombin</a:t>
            </a:r>
            <a:r>
              <a:rPr lang="en-US" sz="2200" dirty="0">
                <a:latin typeface="Franklin Gothic Book" pitchFamily="34" charset="0"/>
              </a:rPr>
              <a:t>, Fibrinogen, Interferon gamma, </a:t>
            </a:r>
            <a:r>
              <a:rPr lang="en-US" sz="2200" dirty="0" err="1">
                <a:latin typeface="Franklin Gothic Book" pitchFamily="34" charset="0"/>
              </a:rPr>
              <a:t>Mucins</a:t>
            </a:r>
            <a:r>
              <a:rPr lang="en-US" sz="2200" dirty="0">
                <a:latin typeface="Franklin Gothic Book" pitchFamily="34" charset="0"/>
              </a:rPr>
              <a:t>, </a:t>
            </a:r>
            <a:r>
              <a:rPr lang="en-US" sz="2200" dirty="0" err="1">
                <a:latin typeface="Franklin Gothic Book" pitchFamily="34" charset="0"/>
              </a:rPr>
              <a:t>Glycophorin</a:t>
            </a:r>
            <a:r>
              <a:rPr lang="en-US" sz="2200" dirty="0">
                <a:latin typeface="Franklin Gothic Book" pitchFamily="34" charset="0"/>
              </a:rPr>
              <a:t> etc.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33350"/>
            <a:ext cx="6629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latin typeface="Arial" pitchFamily="34" charset="0"/>
                <a:cs typeface="Arial" pitchFamily="34" charset="0"/>
              </a:rPr>
              <a:t>Biological importance of carbohydrate</a:t>
            </a:r>
            <a:endParaRPr lang="en-US" sz="2400" dirty="0">
              <a:solidFill>
                <a:srgbClr val="002060"/>
              </a:solidFill>
              <a:latin typeface="Arial" pitchFamily="34" charset="0"/>
              <a:cs typeface="Arial" pitchFamily="34" charset="0"/>
            </a:endParaRPr>
          </a:p>
        </p:txBody>
      </p:sp>
      <p:sp>
        <p:nvSpPr>
          <p:cNvPr id="6" name="Rectangle 5"/>
          <p:cNvSpPr/>
          <p:nvPr/>
        </p:nvSpPr>
        <p:spPr>
          <a:xfrm>
            <a:off x="152400" y="742949"/>
            <a:ext cx="8839200"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r>
              <a:rPr lang="en-US" sz="2200" dirty="0">
                <a:latin typeface="Franklin Gothic Book" pitchFamily="34" charset="0"/>
              </a:rPr>
              <a:t>The primary functions of carbohydrates are-</a:t>
            </a:r>
          </a:p>
          <a:p>
            <a:pPr marL="342900" indent="-342900">
              <a:buFontTx/>
              <a:buAutoNum type="arabicPeriod"/>
            </a:pPr>
            <a:r>
              <a:rPr lang="en-US" sz="2200" b="1" dirty="0">
                <a:latin typeface="Franklin Gothic Book" pitchFamily="34" charset="0"/>
                <a:cs typeface="Arial" pitchFamily="34" charset="0"/>
              </a:rPr>
              <a:t>Energy source </a:t>
            </a:r>
            <a:r>
              <a:rPr lang="en-US" sz="2200" b="1" dirty="0">
                <a:solidFill>
                  <a:schemeClr val="tx1"/>
                </a:solidFill>
                <a:latin typeface="Franklin Gothic Book" pitchFamily="34" charset="0"/>
                <a:cs typeface="Arial" pitchFamily="34" charset="0"/>
              </a:rPr>
              <a:t>-</a:t>
            </a:r>
            <a:r>
              <a:rPr lang="en-US" sz="2200" dirty="0">
                <a:solidFill>
                  <a:schemeClr val="tx1"/>
                </a:solidFill>
                <a:latin typeface="Franklin Gothic Book" pitchFamily="34" charset="0"/>
              </a:rPr>
              <a:t> Carbohydrates are the main energy source of the human diet, as t</a:t>
            </a:r>
            <a:r>
              <a:rPr lang="en-US" sz="2200" dirty="0">
                <a:solidFill>
                  <a:schemeClr val="tx1"/>
                </a:solidFill>
                <a:latin typeface="Franklin Gothic Book" pitchFamily="34" charset="0"/>
                <a:cs typeface="Arial" pitchFamily="34" charset="0"/>
              </a:rPr>
              <a:t>heir oxidation is the major source of energy in </a:t>
            </a:r>
            <a:r>
              <a:rPr lang="en-US" sz="2200" dirty="0" err="1">
                <a:solidFill>
                  <a:schemeClr val="tx1"/>
                </a:solidFill>
                <a:latin typeface="Franklin Gothic Book" pitchFamily="34" charset="0"/>
                <a:cs typeface="Arial" pitchFamily="34" charset="0"/>
              </a:rPr>
              <a:t>nonphotosynthetic</a:t>
            </a:r>
            <a:r>
              <a:rPr lang="en-US" sz="2200" dirty="0">
                <a:solidFill>
                  <a:schemeClr val="tx1"/>
                </a:solidFill>
                <a:latin typeface="Franklin Gothic Book" pitchFamily="34" charset="0"/>
                <a:cs typeface="Arial" pitchFamily="34" charset="0"/>
              </a:rPr>
              <a:t> cells. Example: glucose, sucrose, fructose. </a:t>
            </a:r>
            <a:r>
              <a:rPr lang="en-US" sz="2200" dirty="0">
                <a:solidFill>
                  <a:schemeClr val="tx1"/>
                </a:solidFill>
                <a:latin typeface="Franklin Gothic Book" pitchFamily="34" charset="0"/>
              </a:rPr>
              <a:t>Glucose is the principal fuel for the brain. When the amount of glucose reaching the brain is too low, the consequences can be lethargy, coma, permanent brain damage, and death.</a:t>
            </a:r>
          </a:p>
          <a:p>
            <a:pPr marL="342900" indent="-342900">
              <a:buAutoNum type="arabicPeriod"/>
            </a:pPr>
            <a:r>
              <a:rPr lang="en-US" sz="2200" b="1" dirty="0">
                <a:latin typeface="Franklin Gothic Book" pitchFamily="34" charset="0"/>
                <a:cs typeface="Arial" pitchFamily="34" charset="0"/>
              </a:rPr>
              <a:t>Storage energy -</a:t>
            </a:r>
            <a:r>
              <a:rPr lang="en-US" sz="2200" dirty="0">
                <a:latin typeface="Franklin Gothic Book" pitchFamily="34" charset="0"/>
                <a:cs typeface="Arial" pitchFamily="34" charset="0"/>
              </a:rPr>
              <a:t>Plants store their energy in the form of starch whereas animals store their energy for short term in the form of glycogen. The glycogen stored in liver, controls glucose level in the blood. </a:t>
            </a:r>
          </a:p>
          <a:p>
            <a:pPr marL="342900" lvl="0" indent="-342900">
              <a:buFontTx/>
              <a:buAutoNum type="arabicPeriod" startAt="3"/>
            </a:pPr>
            <a:r>
              <a:rPr lang="en-US" sz="2200" b="1" dirty="0">
                <a:latin typeface="Franklin Gothic Book" pitchFamily="34" charset="0"/>
              </a:rPr>
              <a:t>Part of DNA and RNA </a:t>
            </a:r>
            <a:r>
              <a:rPr lang="en-US" sz="2200" dirty="0">
                <a:latin typeface="Franklin Gothic Book" pitchFamily="34" charset="0"/>
              </a:rPr>
              <a:t>- </a:t>
            </a:r>
            <a:r>
              <a:rPr lang="en-US" sz="2200" dirty="0" err="1">
                <a:latin typeface="Franklin Gothic Book" pitchFamily="34" charset="0"/>
              </a:rPr>
              <a:t>Deoxyribose</a:t>
            </a:r>
            <a:r>
              <a:rPr lang="en-US" sz="2200" dirty="0">
                <a:latin typeface="Franklin Gothic Book" pitchFamily="34" charset="0"/>
              </a:rPr>
              <a:t> and ribose  sugars form a component of genetic material like DNA and RNA.</a:t>
            </a:r>
            <a:endParaRPr lang="en-US" sz="2200" dirty="0">
              <a:latin typeface="Franklin Gothic Book"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9550"/>
            <a:ext cx="883920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r>
              <a:rPr lang="en-US" sz="2200" b="1" dirty="0">
                <a:latin typeface="Franklin Gothic Book" pitchFamily="34" charset="0"/>
                <a:cs typeface="Arial" pitchFamily="34" charset="0"/>
              </a:rPr>
              <a:t>4. Structural component –</a:t>
            </a:r>
            <a:r>
              <a:rPr lang="en-US" sz="2200" dirty="0">
                <a:latin typeface="Franklin Gothic Book" pitchFamily="34" charset="0"/>
                <a:cs typeface="Arial" pitchFamily="34" charset="0"/>
              </a:rPr>
              <a:t>Carbohydrates serve as important structural material in plants and some animals. </a:t>
            </a:r>
            <a:r>
              <a:rPr lang="en-US" sz="2200" dirty="0" err="1">
                <a:latin typeface="Franklin Gothic Book" pitchFamily="34" charset="0"/>
                <a:cs typeface="Arial" pitchFamily="34" charset="0"/>
              </a:rPr>
              <a:t>E.g</a:t>
            </a:r>
            <a:r>
              <a:rPr lang="en-US" sz="2200" dirty="0">
                <a:latin typeface="Franklin Gothic Book" pitchFamily="34" charset="0"/>
                <a:cs typeface="Arial" pitchFamily="34" charset="0"/>
              </a:rPr>
              <a:t>-</a:t>
            </a:r>
            <a:r>
              <a:rPr lang="en-US" sz="2200" b="1" dirty="0">
                <a:latin typeface="Franklin Gothic Book" pitchFamily="34" charset="0"/>
                <a:cs typeface="Arial" pitchFamily="34" charset="0"/>
              </a:rPr>
              <a:t>Cellulose</a:t>
            </a:r>
            <a:r>
              <a:rPr lang="en-US" sz="2200" dirty="0">
                <a:latin typeface="Franklin Gothic Book" pitchFamily="34" charset="0"/>
                <a:cs typeface="Arial" pitchFamily="34" charset="0"/>
              </a:rPr>
              <a:t> is the major comp-</a:t>
            </a:r>
          </a:p>
          <a:p>
            <a:pPr marL="342900" indent="-342900"/>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onent</a:t>
            </a:r>
            <a:r>
              <a:rPr lang="en-US" sz="2200" dirty="0">
                <a:latin typeface="Franklin Gothic Book" pitchFamily="34" charset="0"/>
                <a:cs typeface="Arial" pitchFamily="34" charset="0"/>
              </a:rPr>
              <a:t> of plant cell wall, </a:t>
            </a:r>
            <a:r>
              <a:rPr lang="en-US" sz="2200" b="1" dirty="0">
                <a:latin typeface="Franklin Gothic Book" pitchFamily="34" charset="0"/>
                <a:cs typeface="Arial" pitchFamily="34" charset="0"/>
              </a:rPr>
              <a:t>chitin</a:t>
            </a:r>
            <a:r>
              <a:rPr lang="en-US" sz="2200" dirty="0">
                <a:latin typeface="Franklin Gothic Book" pitchFamily="34" charset="0"/>
                <a:cs typeface="Arial" pitchFamily="34" charset="0"/>
              </a:rPr>
              <a:t> forms the exoskeletons of arthropods and fungal cell wall and </a:t>
            </a:r>
            <a:r>
              <a:rPr lang="en-US" sz="2200" b="1" dirty="0" err="1">
                <a:latin typeface="Franklin Gothic Book" pitchFamily="34" charset="0"/>
                <a:cs typeface="Arial" pitchFamily="34" charset="0"/>
              </a:rPr>
              <a:t>peptidoglycan</a:t>
            </a:r>
            <a:r>
              <a:rPr lang="en-US" sz="2200" dirty="0">
                <a:latin typeface="Franklin Gothic Book" pitchFamily="34" charset="0"/>
                <a:cs typeface="Arial" pitchFamily="34" charset="0"/>
              </a:rPr>
              <a:t> is the rigid component of bacterial cell wall and protects the cell from </a:t>
            </a:r>
            <a:r>
              <a:rPr lang="en-US" sz="2200" dirty="0" err="1">
                <a:latin typeface="Franklin Gothic Book" pitchFamily="34" charset="0"/>
                <a:cs typeface="Arial" pitchFamily="34" charset="0"/>
              </a:rPr>
              <a:t>lysis</a:t>
            </a:r>
            <a:r>
              <a:rPr lang="en-US" sz="2200" dirty="0">
                <a:latin typeface="Franklin Gothic Book" pitchFamily="34" charset="0"/>
                <a:cs typeface="Arial" pitchFamily="34" charset="0"/>
              </a:rPr>
              <a:t>. </a:t>
            </a:r>
          </a:p>
          <a:p>
            <a:pPr marL="342900" indent="-342900"/>
            <a:r>
              <a:rPr lang="en-US" sz="2200" b="1" dirty="0">
                <a:latin typeface="Franklin Gothic Book" pitchFamily="34" charset="0"/>
                <a:cs typeface="Arial" pitchFamily="34" charset="0"/>
              </a:rPr>
              <a:t>5. </a:t>
            </a:r>
            <a:r>
              <a:rPr lang="en-US" sz="2200" b="1" dirty="0" err="1">
                <a:latin typeface="Franklin Gothic Book" pitchFamily="34" charset="0"/>
                <a:cs typeface="Arial" pitchFamily="34" charset="0"/>
              </a:rPr>
              <a:t>Glycoconjugates</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These are specific carbohydrate containing </a:t>
            </a:r>
            <a:r>
              <a:rPr lang="en-US" sz="2200" dirty="0" err="1">
                <a:latin typeface="Franklin Gothic Book" pitchFamily="34" charset="0"/>
                <a:cs typeface="Arial" pitchFamily="34" charset="0"/>
              </a:rPr>
              <a:t>molec</a:t>
            </a:r>
            <a:r>
              <a:rPr lang="en-US" sz="2200" dirty="0">
                <a:latin typeface="Franklin Gothic Book" pitchFamily="34" charset="0"/>
                <a:cs typeface="Arial" pitchFamily="34" charset="0"/>
              </a:rPr>
              <a:t>-</a:t>
            </a:r>
          </a:p>
          <a:p>
            <a:pPr marL="342900" indent="-342900"/>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ules</a:t>
            </a:r>
            <a:r>
              <a:rPr lang="en-US" sz="2200" dirty="0">
                <a:latin typeface="Franklin Gothic Book" pitchFamily="34" charset="0"/>
                <a:cs typeface="Arial" pitchFamily="34" charset="0"/>
              </a:rPr>
              <a:t> act in cell-cell recognition and adhesion, cell migration during development, blood clotting, the immune response, wound healing etc. They serve as destination labels for some proteins and as mediators of specific cellular interactions. </a:t>
            </a:r>
          </a:p>
          <a:p>
            <a:pPr marL="342900" indent="-342900"/>
            <a:r>
              <a:rPr lang="en-US" sz="2200" b="1" dirty="0">
                <a:latin typeface="Franklin Gothic Book" pitchFamily="34" charset="0"/>
                <a:cs typeface="Arial" pitchFamily="34" charset="0"/>
              </a:rPr>
              <a:t>6. As information molecule-</a:t>
            </a:r>
            <a:r>
              <a:rPr lang="en-US" sz="2200" dirty="0">
                <a:latin typeface="Franklin Gothic Book" pitchFamily="34" charset="0"/>
              </a:rPr>
              <a:t> Cells use specific oligosaccharides of </a:t>
            </a:r>
            <a:r>
              <a:rPr lang="en-US" sz="2200" dirty="0" err="1">
                <a:latin typeface="Franklin Gothic Book" pitchFamily="34" charset="0"/>
              </a:rPr>
              <a:t>glycoproteins</a:t>
            </a:r>
            <a:r>
              <a:rPr lang="en-US" sz="2200" dirty="0">
                <a:latin typeface="Franklin Gothic Book" pitchFamily="34" charset="0"/>
              </a:rPr>
              <a:t> or </a:t>
            </a:r>
            <a:r>
              <a:rPr lang="en-US" sz="2200" dirty="0" err="1">
                <a:latin typeface="Franklin Gothic Book" pitchFamily="34" charset="0"/>
              </a:rPr>
              <a:t>glycolipids</a:t>
            </a:r>
            <a:r>
              <a:rPr lang="en-US" sz="2200" dirty="0">
                <a:latin typeface="Franklin Gothic Book" pitchFamily="34" charset="0"/>
              </a:rPr>
              <a:t> to encode important information for intracellular targeting of proteins, cell-cell interaction and extracellular signals. </a:t>
            </a:r>
            <a:endParaRPr lang="en-US" sz="2200" b="1" dirty="0">
              <a:latin typeface="Franklin Gothic Boo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3350"/>
            <a:ext cx="7772400" cy="381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400" b="1" dirty="0">
                <a:latin typeface="Arial" pitchFamily="34" charset="0"/>
                <a:cs typeface="Arial" pitchFamily="34" charset="0"/>
              </a:rPr>
              <a:t>Chemical composition of carbohydrates</a:t>
            </a:r>
          </a:p>
        </p:txBody>
      </p:sp>
      <p:sp>
        <p:nvSpPr>
          <p:cNvPr id="3" name="Subtitle 2"/>
          <p:cNvSpPr>
            <a:spLocks noGrp="1"/>
          </p:cNvSpPr>
          <p:nvPr>
            <p:ph type="subTitle" idx="1"/>
          </p:nvPr>
        </p:nvSpPr>
        <p:spPr>
          <a:xfrm>
            <a:off x="152400" y="666750"/>
            <a:ext cx="8839200" cy="4343400"/>
          </a:xfrm>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pPr algn="l">
              <a:lnSpc>
                <a:spcPct val="120000"/>
              </a:lnSpc>
              <a:buFont typeface="Arial" pitchFamily="34" charset="0"/>
              <a:buChar char="•"/>
            </a:pPr>
            <a:r>
              <a:rPr lang="en-US" sz="8800" dirty="0">
                <a:solidFill>
                  <a:schemeClr val="tx1"/>
                </a:solidFill>
                <a:latin typeface="Franklin Gothic Book" pitchFamily="34" charset="0"/>
                <a:cs typeface="Arial" pitchFamily="34" charset="0"/>
              </a:rPr>
              <a:t>Carbohydrates consist of the elements carbon (C), hydrogen (H) and oxygen (O) with a ratio of hydrogen twice that of carbon and oxygen.</a:t>
            </a:r>
          </a:p>
          <a:p>
            <a:pPr algn="l">
              <a:lnSpc>
                <a:spcPct val="120000"/>
              </a:lnSpc>
              <a:buFont typeface="Arial" pitchFamily="34" charset="0"/>
              <a:buChar char="•"/>
            </a:pPr>
            <a:r>
              <a:rPr lang="en-US" sz="8800" b="1" dirty="0">
                <a:solidFill>
                  <a:schemeClr val="tx1"/>
                </a:solidFill>
                <a:latin typeface="Franklin Gothic Book" pitchFamily="34" charset="0"/>
                <a:cs typeface="Arial" pitchFamily="34" charset="0"/>
              </a:rPr>
              <a:t> </a:t>
            </a:r>
            <a:r>
              <a:rPr lang="en-US" sz="8800" dirty="0">
                <a:solidFill>
                  <a:schemeClr val="tx1"/>
                </a:solidFill>
                <a:latin typeface="Franklin Gothic Book" pitchFamily="34" charset="0"/>
                <a:cs typeface="Arial" pitchFamily="34" charset="0"/>
              </a:rPr>
              <a:t>Many carbohydrates have the empirical formula (CH</a:t>
            </a:r>
            <a:r>
              <a:rPr lang="en-US" sz="8800" baseline="-25000" dirty="0">
                <a:solidFill>
                  <a:schemeClr val="tx1"/>
                </a:solidFill>
                <a:latin typeface="Franklin Gothic Book" pitchFamily="34" charset="0"/>
                <a:cs typeface="Arial" pitchFamily="34" charset="0"/>
              </a:rPr>
              <a:t>2</a:t>
            </a:r>
            <a:r>
              <a:rPr lang="en-US" sz="8800" dirty="0">
                <a:solidFill>
                  <a:schemeClr val="tx1"/>
                </a:solidFill>
                <a:latin typeface="Franklin Gothic Book" pitchFamily="34" charset="0"/>
                <a:cs typeface="Arial" pitchFamily="34" charset="0"/>
              </a:rPr>
              <a:t>O)</a:t>
            </a:r>
            <a:r>
              <a:rPr lang="en-US" sz="8800" i="1" baseline="-25000" dirty="0">
                <a:solidFill>
                  <a:schemeClr val="tx1"/>
                </a:solidFill>
                <a:latin typeface="Franklin Gothic Book" pitchFamily="34" charset="0"/>
                <a:cs typeface="Arial" pitchFamily="34" charset="0"/>
              </a:rPr>
              <a:t>n</a:t>
            </a:r>
            <a:r>
              <a:rPr lang="en-US" sz="8800" i="1" dirty="0">
                <a:solidFill>
                  <a:schemeClr val="tx1"/>
                </a:solidFill>
                <a:latin typeface="Franklin Gothic Book" pitchFamily="34" charset="0"/>
                <a:cs typeface="Arial" pitchFamily="34" charset="0"/>
              </a:rPr>
              <a:t> ,</a:t>
            </a:r>
            <a:r>
              <a:rPr lang="en-US" sz="8800" dirty="0">
                <a:solidFill>
                  <a:schemeClr val="tx1"/>
                </a:solidFill>
                <a:latin typeface="Franklin Gothic Book" pitchFamily="34" charset="0"/>
                <a:cs typeface="Arial" pitchFamily="34" charset="0"/>
              </a:rPr>
              <a:t>e.g.  the most abundant simple carbohydrate, glucose has the molecular formula C</a:t>
            </a:r>
            <a:r>
              <a:rPr lang="en-US" sz="8800" baseline="-25000" dirty="0">
                <a:solidFill>
                  <a:schemeClr val="tx1"/>
                </a:solidFill>
                <a:latin typeface="Franklin Gothic Book" pitchFamily="34" charset="0"/>
                <a:cs typeface="Arial" pitchFamily="34" charset="0"/>
              </a:rPr>
              <a:t>6</a:t>
            </a:r>
            <a:r>
              <a:rPr lang="en-US" sz="8800" dirty="0">
                <a:solidFill>
                  <a:schemeClr val="tx1"/>
                </a:solidFill>
                <a:latin typeface="Franklin Gothic Book" pitchFamily="34" charset="0"/>
                <a:cs typeface="Arial" pitchFamily="34" charset="0"/>
              </a:rPr>
              <a:t>H</a:t>
            </a:r>
            <a:r>
              <a:rPr lang="en-US" sz="8800" baseline="-25000" dirty="0">
                <a:solidFill>
                  <a:schemeClr val="tx1"/>
                </a:solidFill>
                <a:latin typeface="Franklin Gothic Book" pitchFamily="34" charset="0"/>
                <a:cs typeface="Arial" pitchFamily="34" charset="0"/>
              </a:rPr>
              <a:t>12</a:t>
            </a:r>
            <a:r>
              <a:rPr lang="en-US" sz="8800" dirty="0">
                <a:solidFill>
                  <a:schemeClr val="tx1"/>
                </a:solidFill>
                <a:latin typeface="Franklin Gothic Book" pitchFamily="34" charset="0"/>
                <a:cs typeface="Arial" pitchFamily="34" charset="0"/>
              </a:rPr>
              <a:t>O</a:t>
            </a:r>
            <a:r>
              <a:rPr lang="en-US" sz="8800" baseline="-25000" dirty="0">
                <a:solidFill>
                  <a:schemeClr val="tx1"/>
                </a:solidFill>
                <a:latin typeface="Franklin Gothic Book" pitchFamily="34" charset="0"/>
                <a:cs typeface="Arial" pitchFamily="34" charset="0"/>
              </a:rPr>
              <a:t>6 </a:t>
            </a:r>
            <a:r>
              <a:rPr lang="en-US" sz="8800" dirty="0">
                <a:solidFill>
                  <a:schemeClr val="tx1"/>
                </a:solidFill>
                <a:latin typeface="Franklin Gothic Book" pitchFamily="34" charset="0"/>
                <a:cs typeface="Arial" pitchFamily="34" charset="0"/>
              </a:rPr>
              <a:t>.However, in some cases carbohydrates also possess nitrogen, phosphorus or sulfur.</a:t>
            </a:r>
          </a:p>
          <a:p>
            <a:pPr algn="l">
              <a:lnSpc>
                <a:spcPct val="120000"/>
              </a:lnSpc>
              <a:buFont typeface="Arial" pitchFamily="34" charset="0"/>
              <a:buChar char="•"/>
            </a:pPr>
            <a:r>
              <a:rPr lang="en-US" sz="8800" dirty="0">
                <a:solidFill>
                  <a:schemeClr val="tx1"/>
                </a:solidFill>
                <a:latin typeface="Franklin Gothic Book" pitchFamily="34" charset="0"/>
                <a:cs typeface="Arial" pitchFamily="34" charset="0"/>
              </a:rPr>
              <a:t>Chemically Carbohydrates are defined as </a:t>
            </a:r>
            <a:r>
              <a:rPr lang="en-US" sz="8800" dirty="0" err="1">
                <a:solidFill>
                  <a:schemeClr val="tx1"/>
                </a:solidFill>
                <a:latin typeface="Franklin Gothic Book" pitchFamily="34" charset="0"/>
                <a:cs typeface="Arial" pitchFamily="34" charset="0"/>
              </a:rPr>
              <a:t>polyhydroxy</a:t>
            </a:r>
            <a:r>
              <a:rPr lang="en-US" sz="8800" dirty="0">
                <a:solidFill>
                  <a:schemeClr val="tx1"/>
                </a:solidFill>
                <a:latin typeface="Franklin Gothic Book" pitchFamily="34" charset="0"/>
                <a:cs typeface="Arial" pitchFamily="34" charset="0"/>
              </a:rPr>
              <a:t> </a:t>
            </a:r>
            <a:r>
              <a:rPr lang="en-US" sz="8800" dirty="0" err="1">
                <a:solidFill>
                  <a:schemeClr val="tx1"/>
                </a:solidFill>
                <a:latin typeface="Franklin Gothic Book" pitchFamily="34" charset="0"/>
                <a:cs typeface="Arial" pitchFamily="34" charset="0"/>
              </a:rPr>
              <a:t>aldehydes</a:t>
            </a:r>
            <a:r>
              <a:rPr lang="en-US" sz="8800" dirty="0">
                <a:solidFill>
                  <a:schemeClr val="tx1"/>
                </a:solidFill>
                <a:latin typeface="Franklin Gothic Book" pitchFamily="34" charset="0"/>
                <a:cs typeface="Arial" pitchFamily="34" charset="0"/>
              </a:rPr>
              <a:t> or </a:t>
            </a:r>
            <a:r>
              <a:rPr lang="en-US" sz="8800" dirty="0" err="1">
                <a:solidFill>
                  <a:schemeClr val="tx1"/>
                </a:solidFill>
                <a:latin typeface="Franklin Gothic Book" pitchFamily="34" charset="0"/>
                <a:cs typeface="Arial" pitchFamily="34" charset="0"/>
              </a:rPr>
              <a:t>ketones</a:t>
            </a:r>
            <a:r>
              <a:rPr lang="en-US" sz="8800" dirty="0">
                <a:solidFill>
                  <a:schemeClr val="tx1"/>
                </a:solidFill>
                <a:latin typeface="Franklin Gothic Book" pitchFamily="34" charset="0"/>
                <a:cs typeface="Arial" pitchFamily="34" charset="0"/>
              </a:rPr>
              <a:t>. It is because of the occurrence in them of a carbonyl or carbon-oxygen(-C=O) group (</a:t>
            </a:r>
            <a:r>
              <a:rPr lang="en-US" sz="8800" dirty="0" err="1">
                <a:solidFill>
                  <a:schemeClr val="tx1"/>
                </a:solidFill>
                <a:latin typeface="Franklin Gothic Book" pitchFamily="34" charset="0"/>
                <a:cs typeface="Arial" pitchFamily="34" charset="0"/>
              </a:rPr>
              <a:t>aldo</a:t>
            </a:r>
            <a:r>
              <a:rPr lang="en-US" sz="8800" dirty="0">
                <a:solidFill>
                  <a:schemeClr val="tx1"/>
                </a:solidFill>
                <a:latin typeface="Franklin Gothic Book" pitchFamily="34" charset="0"/>
                <a:cs typeface="Arial" pitchFamily="34" charset="0"/>
              </a:rPr>
              <a:t> or </a:t>
            </a:r>
            <a:r>
              <a:rPr lang="en-US" sz="8800" dirty="0" err="1">
                <a:solidFill>
                  <a:schemeClr val="tx1"/>
                </a:solidFill>
                <a:latin typeface="Franklin Gothic Book" pitchFamily="34" charset="0"/>
                <a:cs typeface="Arial" pitchFamily="34" charset="0"/>
              </a:rPr>
              <a:t>keto</a:t>
            </a:r>
            <a:r>
              <a:rPr lang="en-US" sz="8800" dirty="0">
                <a:solidFill>
                  <a:schemeClr val="tx1"/>
                </a:solidFill>
                <a:latin typeface="Franklin Gothic Book" pitchFamily="34" charset="0"/>
                <a:cs typeface="Arial" pitchFamily="34" charset="0"/>
              </a:rPr>
              <a:t>) and many(at least two) hydroxyl groups.</a:t>
            </a:r>
          </a:p>
          <a:p>
            <a:pPr algn="l">
              <a:lnSpc>
                <a:spcPct val="120000"/>
              </a:lnSpc>
              <a:buFont typeface="Arial" pitchFamily="34" charset="0"/>
              <a:buChar char="•"/>
            </a:pPr>
            <a:r>
              <a:rPr lang="en-US" sz="8800" dirty="0">
                <a:solidFill>
                  <a:schemeClr val="tx1"/>
                </a:solidFill>
                <a:latin typeface="Franklin Gothic Book" pitchFamily="34" charset="0"/>
                <a:cs typeface="Arial" pitchFamily="34" charset="0"/>
              </a:rPr>
              <a:t>These active groups of carbohydrates are responsible for their chemical </a:t>
            </a:r>
            <a:r>
              <a:rPr lang="en-US" sz="8800" dirty="0" err="1">
                <a:solidFill>
                  <a:schemeClr val="tx1"/>
                </a:solidFill>
                <a:latin typeface="Franklin Gothic Book" pitchFamily="34" charset="0"/>
                <a:cs typeface="Arial" pitchFamily="34" charset="0"/>
              </a:rPr>
              <a:t>behaviour</a:t>
            </a:r>
            <a:r>
              <a:rPr lang="en-US" sz="8800" dirty="0">
                <a:solidFill>
                  <a:schemeClr val="tx1"/>
                </a:solidFill>
                <a:latin typeface="Franklin Gothic Book" pitchFamily="34" charset="0"/>
                <a:cs typeface="Arial" pitchFamily="34" charset="0"/>
              </a:rPr>
              <a:t>.</a:t>
            </a:r>
          </a:p>
          <a:p>
            <a:pPr algn="l"/>
            <a:endParaRPr lang="en-US" sz="8000" dirty="0">
              <a:solidFill>
                <a:schemeClr val="tx1"/>
              </a:solidFill>
              <a:latin typeface="Franklin Gothic Book"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20000"/>
          </a:blip>
          <a:srcRect l="9434" r="3774"/>
          <a:stretch>
            <a:fillRect/>
          </a:stretch>
        </p:blipFill>
        <p:spPr bwMode="auto">
          <a:xfrm>
            <a:off x="5715000" y="666750"/>
            <a:ext cx="3276600" cy="41910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152400" y="666750"/>
            <a:ext cx="5562600" cy="41910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200" dirty="0">
                <a:latin typeface="Franklin Gothic Book" pitchFamily="34" charset="0"/>
              </a:rPr>
              <a:t>The oligosaccharides of plasma membranes interact with the extracellular milieu in the following ways-</a:t>
            </a:r>
          </a:p>
          <a:p>
            <a:r>
              <a:rPr lang="en-US" sz="2200" b="1" dirty="0">
                <a:latin typeface="Franklin Gothic Book" pitchFamily="34" charset="0"/>
              </a:rPr>
              <a:t>(a) Viruses </a:t>
            </a:r>
            <a:r>
              <a:rPr lang="en-US" sz="2200" dirty="0">
                <a:latin typeface="Franklin Gothic Book" pitchFamily="34" charset="0"/>
              </a:rPr>
              <a:t>bind to cell surface </a:t>
            </a:r>
            <a:r>
              <a:rPr lang="en-US" sz="2200" dirty="0" err="1">
                <a:latin typeface="Franklin Gothic Book" pitchFamily="34" charset="0"/>
              </a:rPr>
              <a:t>glycoproteins</a:t>
            </a:r>
            <a:r>
              <a:rPr lang="en-US" sz="2200" dirty="0">
                <a:latin typeface="Franklin Gothic Book" pitchFamily="34" charset="0"/>
              </a:rPr>
              <a:t> for its infection. </a:t>
            </a:r>
          </a:p>
          <a:p>
            <a:r>
              <a:rPr lang="en-US" sz="2200" b="1" dirty="0">
                <a:latin typeface="Franklin Gothic Book" pitchFamily="34" charset="0"/>
              </a:rPr>
              <a:t>(b) Bacterial toxins (e. g. </a:t>
            </a:r>
            <a:r>
              <a:rPr lang="en-US" sz="2200" dirty="0">
                <a:latin typeface="Franklin Gothic Book" pitchFamily="34" charset="0"/>
              </a:rPr>
              <a:t>cholera toxins), bind to a surface </a:t>
            </a:r>
            <a:r>
              <a:rPr lang="en-US" sz="2200" dirty="0" err="1">
                <a:latin typeface="Franklin Gothic Book" pitchFamily="34" charset="0"/>
              </a:rPr>
              <a:t>glycolipid</a:t>
            </a:r>
            <a:r>
              <a:rPr lang="en-US" sz="2200" dirty="0">
                <a:latin typeface="Franklin Gothic Book" pitchFamily="34" charset="0"/>
              </a:rPr>
              <a:t> before entering a cell.</a:t>
            </a:r>
          </a:p>
          <a:p>
            <a:r>
              <a:rPr lang="en-US" sz="2200" b="1" dirty="0">
                <a:latin typeface="Franklin Gothic Book" pitchFamily="34" charset="0"/>
              </a:rPr>
              <a:t>(c) </a:t>
            </a:r>
            <a:r>
              <a:rPr lang="en-US" sz="2200" b="1" dirty="0" err="1">
                <a:latin typeface="Franklin Gothic Book" pitchFamily="34" charset="0"/>
              </a:rPr>
              <a:t>Selectins</a:t>
            </a:r>
            <a:r>
              <a:rPr lang="en-US" sz="2200" b="1" dirty="0">
                <a:latin typeface="Franklin Gothic Book" pitchFamily="34" charset="0"/>
              </a:rPr>
              <a:t> </a:t>
            </a:r>
            <a:r>
              <a:rPr lang="en-US" sz="2200" dirty="0">
                <a:latin typeface="Franklin Gothic Book" pitchFamily="34" charset="0"/>
              </a:rPr>
              <a:t>in the plasma membrane of certain cells mediate cell-cell interactions. </a:t>
            </a:r>
          </a:p>
          <a:p>
            <a:r>
              <a:rPr lang="en-US" sz="2200" b="1" dirty="0">
                <a:latin typeface="Franklin Gothic Book" pitchFamily="34" charset="0"/>
              </a:rPr>
              <a:t>(d) The mannose </a:t>
            </a:r>
            <a:r>
              <a:rPr lang="en-US" sz="2200" dirty="0">
                <a:latin typeface="Franklin Gothic Book" pitchFamily="34" charset="0"/>
              </a:rPr>
              <a:t>6-phosphate receptor of the trans Golgi complex binds to the </a:t>
            </a:r>
            <a:r>
              <a:rPr lang="en-US" sz="2200" dirty="0" err="1">
                <a:latin typeface="Franklin Gothic Book" pitchFamily="34" charset="0"/>
              </a:rPr>
              <a:t>oligosacch</a:t>
            </a:r>
            <a:r>
              <a:rPr lang="en-US" sz="2200" dirty="0">
                <a:latin typeface="Franklin Gothic Book" pitchFamily="34" charset="0"/>
              </a:rPr>
              <a:t>-</a:t>
            </a:r>
          </a:p>
          <a:p>
            <a:r>
              <a:rPr lang="en-US" sz="2200" dirty="0">
                <a:latin typeface="Franklin Gothic Book" pitchFamily="34" charset="0"/>
              </a:rPr>
              <a:t>-</a:t>
            </a:r>
            <a:r>
              <a:rPr lang="en-US" sz="2200" dirty="0" err="1">
                <a:latin typeface="Franklin Gothic Book" pitchFamily="34" charset="0"/>
              </a:rPr>
              <a:t>aride</a:t>
            </a:r>
            <a:r>
              <a:rPr lang="en-US" sz="2200" dirty="0">
                <a:latin typeface="Franklin Gothic Book" pitchFamily="34" charset="0"/>
              </a:rPr>
              <a:t> of </a:t>
            </a:r>
            <a:r>
              <a:rPr lang="en-US" sz="2200" dirty="0" err="1">
                <a:latin typeface="Franklin Gothic Book" pitchFamily="34" charset="0"/>
              </a:rPr>
              <a:t>lysosomal</a:t>
            </a:r>
            <a:r>
              <a:rPr lang="en-US" sz="2200" dirty="0">
                <a:latin typeface="Franklin Gothic Book" pitchFamily="34" charset="0"/>
              </a:rPr>
              <a:t> enzymes, </a:t>
            </a:r>
          </a:p>
        </p:txBody>
      </p:sp>
      <p:sp>
        <p:nvSpPr>
          <p:cNvPr id="4" name="Rectangle 3"/>
          <p:cNvSpPr/>
          <p:nvPr/>
        </p:nvSpPr>
        <p:spPr>
          <a:xfrm>
            <a:off x="457200" y="133350"/>
            <a:ext cx="822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400" b="1" dirty="0">
                <a:latin typeface="Arial" pitchFamily="34" charset="0"/>
                <a:cs typeface="Arial" pitchFamily="34" charset="0"/>
              </a:rPr>
              <a:t>Roles of oligosaccharides in recognition and adhesion</a:t>
            </a:r>
          </a:p>
        </p:txBody>
      </p:sp>
      <p:sp>
        <p:nvSpPr>
          <p:cNvPr id="5" name="Rectangle 4"/>
          <p:cNvSpPr/>
          <p:nvPr/>
        </p:nvSpPr>
        <p:spPr>
          <a:xfrm>
            <a:off x="7010400" y="4928056"/>
            <a:ext cx="2001212" cy="215444"/>
          </a:xfrm>
          <a:prstGeom prst="rect">
            <a:avLst/>
          </a:prstGeom>
        </p:spPr>
        <p:txBody>
          <a:bodyPr wrap="square">
            <a:spAutoFit/>
          </a:bodyPr>
          <a:lstStyle/>
          <a:p>
            <a:r>
              <a:rPr lang="en-US" sz="800" dirty="0">
                <a:latin typeface="Arial Narrow" pitchFamily="34" charset="0"/>
              </a:rPr>
              <a:t>Source-</a:t>
            </a:r>
            <a:r>
              <a:rPr lang="en-US" sz="800" dirty="0" err="1">
                <a:latin typeface="Arial Narrow" pitchFamily="34" charset="0"/>
              </a:rPr>
              <a:t>Lehninger</a:t>
            </a:r>
            <a:r>
              <a:rPr lang="en-US" sz="800" dirty="0">
                <a:latin typeface="Arial Narrow" pitchFamily="34" charset="0"/>
              </a:rPr>
              <a:t> Principles of Biochemistry</a:t>
            </a:r>
            <a:endParaRPr lang="en-US" sz="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05979"/>
            <a:ext cx="3733800" cy="384571"/>
          </a:xfrm>
        </p:spPr>
        <p:style>
          <a:lnRef idx="1">
            <a:schemeClr val="accent5"/>
          </a:lnRef>
          <a:fillRef idx="2">
            <a:schemeClr val="accent5"/>
          </a:fillRef>
          <a:effectRef idx="1">
            <a:schemeClr val="accent5"/>
          </a:effectRef>
          <a:fontRef idx="minor">
            <a:schemeClr val="dk1"/>
          </a:fontRef>
        </p:style>
        <p:txBody>
          <a:bodyPr>
            <a:noAutofit/>
          </a:bodyPr>
          <a:lstStyle/>
          <a:p>
            <a:r>
              <a:rPr lang="en-US" sz="2400" b="1" dirty="0">
                <a:ln w="1905"/>
                <a:solidFill>
                  <a:srgbClr val="C00000"/>
                </a:solidFill>
                <a:effectLst>
                  <a:innerShdw blurRad="69850" dist="43180" dir="5400000">
                    <a:srgbClr val="000000">
                      <a:alpha val="65000"/>
                    </a:srgbClr>
                  </a:innerShdw>
                </a:effectLst>
                <a:latin typeface="Arial" pitchFamily="34" charset="0"/>
                <a:cs typeface="Arial" pitchFamily="34" charset="0"/>
              </a:rPr>
              <a:t>Bibliography</a:t>
            </a:r>
          </a:p>
        </p:txBody>
      </p:sp>
      <p:sp>
        <p:nvSpPr>
          <p:cNvPr id="3" name="Content Placeholder 2"/>
          <p:cNvSpPr>
            <a:spLocks noGrp="1"/>
          </p:cNvSpPr>
          <p:nvPr>
            <p:ph idx="1"/>
          </p:nvPr>
        </p:nvSpPr>
        <p:spPr>
          <a:xfrm>
            <a:off x="152400" y="666750"/>
            <a:ext cx="8763000" cy="4267200"/>
          </a:xfrm>
          <a:ln w="28575"/>
        </p:spPr>
        <p:style>
          <a:lnRef idx="1">
            <a:schemeClr val="accent3"/>
          </a:lnRef>
          <a:fillRef idx="2">
            <a:schemeClr val="accent3"/>
          </a:fillRef>
          <a:effectRef idx="1">
            <a:schemeClr val="accent3"/>
          </a:effectRef>
          <a:fontRef idx="minor">
            <a:schemeClr val="dk1"/>
          </a:fontRef>
        </p:style>
        <p:txBody>
          <a:bodyPr>
            <a:noAutofit/>
          </a:bodyPr>
          <a:lstStyle/>
          <a:p>
            <a:r>
              <a:rPr lang="en-US" sz="1800" dirty="0">
                <a:latin typeface="Franklin Gothic Book" pitchFamily="34" charset="0"/>
              </a:rPr>
              <a:t>David, L. Nelson and Michael M. Cox. (2013).</a:t>
            </a:r>
            <a:r>
              <a:rPr lang="en-US" sz="1800" dirty="0" err="1">
                <a:latin typeface="Franklin Gothic Book" pitchFamily="34" charset="0"/>
              </a:rPr>
              <a:t>Lehninger</a:t>
            </a:r>
            <a:r>
              <a:rPr lang="en-US" sz="1800" dirty="0">
                <a:latin typeface="Franklin Gothic Book" pitchFamily="34" charset="0"/>
              </a:rPr>
              <a:t> Principles of. Biochemistry. Sixth Edition. W. H. Freeman and Company. Pp 243-280.</a:t>
            </a:r>
          </a:p>
          <a:p>
            <a:r>
              <a:rPr lang="en-US" sz="1800" dirty="0">
                <a:latin typeface="Franklin Gothic Book" pitchFamily="34" charset="0"/>
              </a:rPr>
              <a:t>Murray, R.K., Bender, D.A., </a:t>
            </a:r>
            <a:r>
              <a:rPr lang="en-US" sz="1800" dirty="0" err="1">
                <a:latin typeface="Franklin Gothic Book" pitchFamily="34" charset="0"/>
              </a:rPr>
              <a:t>Botham</a:t>
            </a:r>
            <a:r>
              <a:rPr lang="en-US" sz="1800" dirty="0">
                <a:latin typeface="Franklin Gothic Book" pitchFamily="34" charset="0"/>
              </a:rPr>
              <a:t>, K.M., Kennelly, P.J., </a:t>
            </a:r>
            <a:r>
              <a:rPr lang="en-US" sz="1800" dirty="0" err="1">
                <a:latin typeface="Franklin Gothic Book" pitchFamily="34" charset="0"/>
              </a:rPr>
              <a:t>Rodwell</a:t>
            </a:r>
            <a:r>
              <a:rPr lang="en-US" sz="1800" dirty="0">
                <a:latin typeface="Franklin Gothic Book" pitchFamily="34" charset="0"/>
              </a:rPr>
              <a:t>, V.W. and Well, P.A. (2003). Harper’s Illustrated Biochemistry, 26 </a:t>
            </a:r>
            <a:r>
              <a:rPr lang="en-US" sz="1800" dirty="0" err="1">
                <a:latin typeface="Franklin Gothic Book" pitchFamily="34" charset="0"/>
              </a:rPr>
              <a:t>th</a:t>
            </a:r>
            <a:r>
              <a:rPr lang="en-US" sz="1800" dirty="0">
                <a:latin typeface="Franklin Gothic Book" pitchFamily="34" charset="0"/>
              </a:rPr>
              <a:t> Edition, International Edition, The McGraw- Hill Companies Inc. Pp 102-110.</a:t>
            </a:r>
          </a:p>
          <a:p>
            <a:r>
              <a:rPr lang="en-US" sz="1800" dirty="0" err="1">
                <a:latin typeface="Franklin Gothic Book" pitchFamily="34" charset="0"/>
              </a:rPr>
              <a:t>Hames</a:t>
            </a:r>
            <a:r>
              <a:rPr lang="en-US" sz="1800" dirty="0">
                <a:latin typeface="Franklin Gothic Book" pitchFamily="34" charset="0"/>
              </a:rPr>
              <a:t>, B.D. &amp; Hooper N.M. (2000).Instant Notes in BIOCHEMISTRY 2</a:t>
            </a:r>
            <a:r>
              <a:rPr lang="en-US" sz="1800" baseline="30000" dirty="0">
                <a:latin typeface="Franklin Gothic Book" pitchFamily="34" charset="0"/>
              </a:rPr>
              <a:t>nd</a:t>
            </a:r>
            <a:r>
              <a:rPr lang="en-US" sz="1800" dirty="0">
                <a:latin typeface="Franklin Gothic Book" pitchFamily="34" charset="0"/>
              </a:rPr>
              <a:t> Edition. BIOS Scientific Publishers Limited. UK. Pp 267-305.</a:t>
            </a:r>
          </a:p>
          <a:p>
            <a:r>
              <a:rPr lang="en-US" sz="1800" dirty="0">
                <a:latin typeface="Franklin Gothic Book" pitchFamily="34" charset="0"/>
              </a:rPr>
              <a:t>Berg, J.M., </a:t>
            </a:r>
            <a:r>
              <a:rPr lang="en-US" sz="1800" dirty="0" err="1">
                <a:latin typeface="Franklin Gothic Book" pitchFamily="34" charset="0"/>
              </a:rPr>
              <a:t>Tymoczko</a:t>
            </a:r>
            <a:r>
              <a:rPr lang="en-US" sz="1800" dirty="0">
                <a:latin typeface="Franklin Gothic Book" pitchFamily="34" charset="0"/>
              </a:rPr>
              <a:t>, J.L. and </a:t>
            </a:r>
            <a:r>
              <a:rPr lang="en-US" sz="1800" dirty="0" err="1">
                <a:latin typeface="Franklin Gothic Book" pitchFamily="34" charset="0"/>
              </a:rPr>
              <a:t>Stryer</a:t>
            </a:r>
            <a:r>
              <a:rPr lang="en-US" sz="1800" dirty="0">
                <a:latin typeface="Franklin Gothic Book" pitchFamily="34" charset="0"/>
              </a:rPr>
              <a:t>, L. (2007). Biochemistry, VI Edition, W.H. Freeman and Co., New York. Pp 303-319.</a:t>
            </a:r>
          </a:p>
          <a:p>
            <a:r>
              <a:rPr lang="en-US" sz="1800" dirty="0">
                <a:latin typeface="Franklin Gothic Book" pitchFamily="34" charset="0"/>
              </a:rPr>
              <a:t>Navarro, D.M.D.L., </a:t>
            </a:r>
            <a:r>
              <a:rPr lang="en-US" sz="1800" dirty="0" err="1">
                <a:latin typeface="Franklin Gothic Book" pitchFamily="34" charset="0"/>
              </a:rPr>
              <a:t>Abelilla</a:t>
            </a:r>
            <a:r>
              <a:rPr lang="en-US" sz="1800" dirty="0">
                <a:latin typeface="Franklin Gothic Book" pitchFamily="34" charset="0"/>
              </a:rPr>
              <a:t>, J.J. &amp; Stein, H.H. (2019). Structures and characteristics of carbohydrates in diets fed to pigs: a review. </a:t>
            </a:r>
            <a:r>
              <a:rPr lang="en-US" sz="1800" i="1" dirty="0">
                <a:latin typeface="Franklin Gothic Book" pitchFamily="34" charset="0"/>
              </a:rPr>
              <a:t>J Animal </a:t>
            </a:r>
            <a:r>
              <a:rPr lang="en-US" sz="1800" i="1" dirty="0" err="1">
                <a:latin typeface="Franklin Gothic Book" pitchFamily="34" charset="0"/>
              </a:rPr>
              <a:t>Sci</a:t>
            </a:r>
            <a:r>
              <a:rPr lang="en-US" sz="1800" i="1" dirty="0">
                <a:latin typeface="Franklin Gothic Book" pitchFamily="34" charset="0"/>
              </a:rPr>
              <a:t> </a:t>
            </a:r>
            <a:r>
              <a:rPr lang="en-US" sz="1800" i="1" dirty="0" err="1">
                <a:latin typeface="Franklin Gothic Book" pitchFamily="34" charset="0"/>
              </a:rPr>
              <a:t>Biotechnol</a:t>
            </a:r>
            <a:r>
              <a:rPr lang="en-US" sz="1800" dirty="0">
                <a:latin typeface="Franklin Gothic Book" pitchFamily="34" charset="0"/>
              </a:rPr>
              <a:t> 10, 39 https://doi.org/10.1186/s40104-019-0345-6.</a:t>
            </a:r>
          </a:p>
          <a:p>
            <a:r>
              <a:rPr lang="en-US" sz="1800" dirty="0" err="1">
                <a:latin typeface="Franklin Gothic Book" pitchFamily="34" charset="0"/>
              </a:rPr>
              <a:t>Sinnott</a:t>
            </a:r>
            <a:r>
              <a:rPr lang="en-US" sz="1800" dirty="0">
                <a:latin typeface="Franklin Gothic Book" pitchFamily="34" charset="0"/>
              </a:rPr>
              <a:t> , M. (2013). Carbohydrate chemistry and biochemistry: structure and mechanism. 2nd ed. Cambridge: The Royal Society of Chemistry.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AutoShape 8" descr="Carbohydrates and Diet: How Much Do You Really Need in a Da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Carbohydrates and Diet: How Much Do You Really Need in a Da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Carbohydrates | American Heart Assoc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Top 10 Best High Protein Low Carbohydrate Foods For A Healthy ..."/>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6" name="Rectangle 5"/>
          <p:cNvSpPr/>
          <p:nvPr/>
        </p:nvSpPr>
        <p:spPr>
          <a:xfrm>
            <a:off x="2362200" y="1657350"/>
            <a:ext cx="4206386" cy="830997"/>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800" b="1" dirty="0">
                <a:latin typeface="Arial" pitchFamily="34" charset="0"/>
                <a:cs typeface="Arial" pitchFamily="34" charset="0"/>
              </a:rPr>
              <a:t>THANK YOU</a:t>
            </a:r>
          </a:p>
        </p:txBody>
      </p:sp>
      <p:sp>
        <p:nvSpPr>
          <p:cNvPr id="8" name="Rectangle 7"/>
          <p:cNvSpPr/>
          <p:nvPr/>
        </p:nvSpPr>
        <p:spPr>
          <a:xfrm>
            <a:off x="5588602" y="4774168"/>
            <a:ext cx="355539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latin typeface="Arial Narrow" pitchFamily="34" charset="0"/>
              </a:rPr>
              <a:t>Email -choudhuryrita01@gmail.com</a:t>
            </a:r>
          </a:p>
        </p:txBody>
      </p:sp>
      <p:pic>
        <p:nvPicPr>
          <p:cNvPr id="1026" name="Picture 2"/>
          <p:cNvPicPr>
            <a:picLocks noChangeAspect="1" noChangeArrowheads="1"/>
          </p:cNvPicPr>
          <p:nvPr/>
        </p:nvPicPr>
        <p:blipFill>
          <a:blip r:embed="rId3" cstate="print"/>
          <a:srcRect/>
          <a:stretch>
            <a:fillRect/>
          </a:stretch>
        </p:blipFill>
        <p:spPr bwMode="auto">
          <a:xfrm>
            <a:off x="7467600" y="3105150"/>
            <a:ext cx="1524000" cy="158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5751"/>
            <a:ext cx="86106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a:solidFill>
                  <a:srgbClr val="002060"/>
                </a:solidFill>
                <a:latin typeface="Franklin Gothic Book" pitchFamily="34" charset="0"/>
                <a:cs typeface="Arial" pitchFamily="34" charset="0"/>
              </a:rPr>
              <a:t>   </a:t>
            </a:r>
            <a:r>
              <a:rPr lang="en-US" sz="2400" b="1" u="sng" dirty="0">
                <a:solidFill>
                  <a:srgbClr val="002060"/>
                </a:solidFill>
                <a:latin typeface="Franklin Gothic Book" pitchFamily="34" charset="0"/>
                <a:cs typeface="Arial" pitchFamily="34" charset="0"/>
              </a:rPr>
              <a:t>Reducing and non reducing carbohydrates </a:t>
            </a:r>
          </a:p>
          <a:p>
            <a:endParaRPr lang="en-US" sz="2200" b="1" dirty="0">
              <a:solidFill>
                <a:srgbClr val="002060"/>
              </a:solidFill>
              <a:latin typeface="Franklin Gothic Book" pitchFamily="34" charset="0"/>
              <a:cs typeface="Arial" pitchFamily="34" charset="0"/>
            </a:endParaRPr>
          </a:p>
          <a:p>
            <a:pPr>
              <a:buFont typeface="Arial" pitchFamily="34" charset="0"/>
              <a:buChar char="•"/>
            </a:pPr>
            <a:r>
              <a:rPr lang="en-US" sz="2200" b="1" dirty="0">
                <a:solidFill>
                  <a:srgbClr val="002060"/>
                </a:solidFill>
                <a:latin typeface="Franklin Gothic Book" pitchFamily="34" charset="0"/>
                <a:cs typeface="Arial" pitchFamily="34" charset="0"/>
              </a:rPr>
              <a:t>Carbohydrates in which the </a:t>
            </a:r>
            <a:r>
              <a:rPr lang="en-US" sz="2200" b="1" dirty="0" err="1">
                <a:solidFill>
                  <a:srgbClr val="002060"/>
                </a:solidFill>
                <a:latin typeface="Franklin Gothic Book" pitchFamily="34" charset="0"/>
                <a:cs typeface="Arial" pitchFamily="34" charset="0"/>
              </a:rPr>
              <a:t>aldehyde</a:t>
            </a:r>
            <a:r>
              <a:rPr lang="en-US" sz="2200" b="1" dirty="0">
                <a:solidFill>
                  <a:srgbClr val="002060"/>
                </a:solidFill>
                <a:latin typeface="Franklin Gothic Book" pitchFamily="34" charset="0"/>
                <a:cs typeface="Arial" pitchFamily="34" charset="0"/>
              </a:rPr>
              <a:t> or </a:t>
            </a:r>
            <a:r>
              <a:rPr lang="en-US" sz="2200" b="1" dirty="0" err="1">
                <a:solidFill>
                  <a:srgbClr val="002060"/>
                </a:solidFill>
                <a:latin typeface="Franklin Gothic Book" pitchFamily="34" charset="0"/>
                <a:cs typeface="Arial" pitchFamily="34" charset="0"/>
              </a:rPr>
              <a:t>ketone</a:t>
            </a:r>
            <a:r>
              <a:rPr lang="en-US" sz="2200" b="1" dirty="0">
                <a:solidFill>
                  <a:srgbClr val="002060"/>
                </a:solidFill>
                <a:latin typeface="Franklin Gothic Book" pitchFamily="34" charset="0"/>
                <a:cs typeface="Arial" pitchFamily="34" charset="0"/>
              </a:rPr>
              <a:t> group remains free and is capable of acting as </a:t>
            </a:r>
            <a:r>
              <a:rPr lang="en-US" sz="2200" b="1" dirty="0">
                <a:solidFill>
                  <a:srgbClr val="00B050"/>
                </a:solidFill>
                <a:latin typeface="Franklin Gothic Book" pitchFamily="34" charset="0"/>
                <a:cs typeface="Arial" pitchFamily="34" charset="0"/>
              </a:rPr>
              <a:t>reducing agent, </a:t>
            </a:r>
            <a:r>
              <a:rPr lang="en-US" sz="2200" b="1" dirty="0">
                <a:solidFill>
                  <a:srgbClr val="002060"/>
                </a:solidFill>
                <a:latin typeface="Franklin Gothic Book" pitchFamily="34" charset="0"/>
                <a:cs typeface="Arial" pitchFamily="34" charset="0"/>
              </a:rPr>
              <a:t>are called as reducing sugars. The common </a:t>
            </a:r>
            <a:r>
              <a:rPr lang="en-US" sz="2200" b="1" dirty="0" err="1">
                <a:solidFill>
                  <a:srgbClr val="002060"/>
                </a:solidFill>
                <a:latin typeface="Franklin Gothic Book" pitchFamily="34" charset="0"/>
                <a:cs typeface="Arial" pitchFamily="34" charset="0"/>
              </a:rPr>
              <a:t>dietery</a:t>
            </a:r>
            <a:r>
              <a:rPr lang="en-US" sz="2200" b="1" dirty="0">
                <a:solidFill>
                  <a:srgbClr val="002060"/>
                </a:solidFill>
                <a:latin typeface="Franklin Gothic Book" pitchFamily="34" charset="0"/>
                <a:cs typeface="Arial" pitchFamily="34" charset="0"/>
              </a:rPr>
              <a:t> </a:t>
            </a:r>
            <a:r>
              <a:rPr lang="en-US" sz="2200" b="1" dirty="0" err="1">
                <a:solidFill>
                  <a:srgbClr val="002060"/>
                </a:solidFill>
                <a:latin typeface="Franklin Gothic Book" pitchFamily="34" charset="0"/>
                <a:cs typeface="Arial" pitchFamily="34" charset="0"/>
              </a:rPr>
              <a:t>monosaccharides</a:t>
            </a:r>
            <a:r>
              <a:rPr lang="en-US" sz="2200" b="1" dirty="0">
                <a:solidFill>
                  <a:srgbClr val="002060"/>
                </a:solidFill>
                <a:latin typeface="Franklin Gothic Book" pitchFamily="34" charset="0"/>
                <a:cs typeface="Arial" pitchFamily="34" charset="0"/>
              </a:rPr>
              <a:t> like glucose, fructose and </a:t>
            </a:r>
            <a:r>
              <a:rPr lang="en-US" sz="2200" b="1" dirty="0" err="1">
                <a:solidFill>
                  <a:srgbClr val="002060"/>
                </a:solidFill>
                <a:latin typeface="Franklin Gothic Book" pitchFamily="34" charset="0"/>
                <a:cs typeface="Arial" pitchFamily="34" charset="0"/>
              </a:rPr>
              <a:t>galactose</a:t>
            </a:r>
            <a:r>
              <a:rPr lang="en-US" sz="2200" b="1" dirty="0">
                <a:solidFill>
                  <a:srgbClr val="002060"/>
                </a:solidFill>
                <a:latin typeface="Franklin Gothic Book" pitchFamily="34" charset="0"/>
                <a:cs typeface="Arial" pitchFamily="34" charset="0"/>
              </a:rPr>
              <a:t> and </a:t>
            </a:r>
            <a:r>
              <a:rPr lang="en-US" sz="2200" b="1" dirty="0">
                <a:latin typeface="Franklin Gothic Book" pitchFamily="34" charset="0"/>
                <a:cs typeface="Arial" pitchFamily="34" charset="0"/>
              </a:rPr>
              <a:t>some disaccharides (</a:t>
            </a:r>
            <a:r>
              <a:rPr lang="en-US" sz="2200" b="1" dirty="0" err="1">
                <a:latin typeface="Franklin Gothic Book" pitchFamily="34" charset="0"/>
                <a:cs typeface="Arial" pitchFamily="34" charset="0"/>
              </a:rPr>
              <a:t>latose</a:t>
            </a:r>
            <a:r>
              <a:rPr lang="en-US" sz="2200" b="1" dirty="0">
                <a:latin typeface="Franklin Gothic Book" pitchFamily="34" charset="0"/>
                <a:cs typeface="Arial" pitchFamily="34" charset="0"/>
              </a:rPr>
              <a:t>, maltose) </a:t>
            </a:r>
            <a:r>
              <a:rPr lang="en-US" sz="2200" b="1" dirty="0">
                <a:solidFill>
                  <a:srgbClr val="002060"/>
                </a:solidFill>
                <a:latin typeface="Franklin Gothic Book" pitchFamily="34" charset="0"/>
                <a:cs typeface="Arial" pitchFamily="34" charset="0"/>
              </a:rPr>
              <a:t>are reducing sugar</a:t>
            </a:r>
            <a:r>
              <a:rPr lang="en-US" sz="2200" b="1" dirty="0">
                <a:latin typeface="Franklin Gothic Book" pitchFamily="34" charset="0"/>
                <a:cs typeface="Arial" pitchFamily="34" charset="0"/>
              </a:rPr>
              <a:t>s. </a:t>
            </a:r>
          </a:p>
          <a:p>
            <a:pPr>
              <a:lnSpc>
                <a:spcPct val="120000"/>
              </a:lnSpc>
              <a:buFont typeface="Arial" pitchFamily="34" charset="0"/>
              <a:buChar char="•"/>
            </a:pPr>
            <a:r>
              <a:rPr lang="en-US" sz="2200" b="1" dirty="0">
                <a:latin typeface="Franklin Gothic Book" pitchFamily="34" charset="0"/>
                <a:cs typeface="Arial" pitchFamily="34" charset="0"/>
              </a:rPr>
              <a:t>On the other hand,  the </a:t>
            </a:r>
            <a:r>
              <a:rPr lang="en-US" sz="2200" b="1" dirty="0">
                <a:solidFill>
                  <a:srgbClr val="00B050"/>
                </a:solidFill>
                <a:latin typeface="Franklin Gothic Book" pitchFamily="34" charset="0"/>
                <a:cs typeface="Arial" pitchFamily="34" charset="0"/>
              </a:rPr>
              <a:t>non reducing sugars </a:t>
            </a:r>
            <a:r>
              <a:rPr lang="en-US" sz="2200" b="1" dirty="0">
                <a:latin typeface="Franklin Gothic Book" pitchFamily="34" charset="0"/>
                <a:cs typeface="Arial" pitchFamily="34" charset="0"/>
              </a:rPr>
              <a:t>do not have a free </a:t>
            </a:r>
            <a:r>
              <a:rPr lang="en-US" sz="2200" b="1" dirty="0" err="1">
                <a:latin typeface="Franklin Gothic Book" pitchFamily="34" charset="0"/>
                <a:cs typeface="Arial" pitchFamily="34" charset="0"/>
              </a:rPr>
              <a:t>aldehyde</a:t>
            </a:r>
            <a:r>
              <a:rPr lang="en-US" sz="2200" b="1" dirty="0">
                <a:latin typeface="Franklin Gothic Book" pitchFamily="34" charset="0"/>
                <a:cs typeface="Arial" pitchFamily="34" charset="0"/>
              </a:rPr>
              <a:t> or </a:t>
            </a:r>
            <a:r>
              <a:rPr lang="en-US" sz="2200" b="1" dirty="0" err="1">
                <a:latin typeface="Franklin Gothic Book" pitchFamily="34" charset="0"/>
                <a:cs typeface="Arial" pitchFamily="34" charset="0"/>
              </a:rPr>
              <a:t>ketone</a:t>
            </a:r>
            <a:r>
              <a:rPr lang="en-US" sz="2200" b="1" dirty="0">
                <a:latin typeface="Franklin Gothic Book" pitchFamily="34" charset="0"/>
                <a:cs typeface="Arial" pitchFamily="34" charset="0"/>
              </a:rPr>
              <a:t> group and cannot donate electrons to other molecules. Therefore, they cannot act as reducing agents. Sucrose is the most  common non reducing sugar. Other examples are </a:t>
            </a:r>
            <a:r>
              <a:rPr lang="en-US" sz="2200" b="1" dirty="0" err="1">
                <a:latin typeface="Franklin Gothic Book" pitchFamily="34" charset="0"/>
                <a:cs typeface="Arial" pitchFamily="34" charset="0"/>
              </a:rPr>
              <a:t>raffinose</a:t>
            </a:r>
            <a:r>
              <a:rPr lang="en-US" sz="2200" b="1" dirty="0">
                <a:latin typeface="Franklin Gothic Book" pitchFamily="34" charset="0"/>
                <a:cs typeface="Arial" pitchFamily="34" charset="0"/>
              </a:rPr>
              <a:t>,  </a:t>
            </a:r>
            <a:r>
              <a:rPr lang="en-US" sz="2200" b="1" dirty="0" err="1">
                <a:latin typeface="Franklin Gothic Book" pitchFamily="34" charset="0"/>
                <a:cs typeface="Arial" pitchFamily="34" charset="0"/>
              </a:rPr>
              <a:t>trehalose</a:t>
            </a:r>
            <a:r>
              <a:rPr lang="en-US" sz="2200" b="1" dirty="0">
                <a:latin typeface="Franklin Gothic Book" pitchFamily="34" charset="0"/>
                <a:cs typeface="Arial" pitchFamily="34" charset="0"/>
              </a:rPr>
              <a:t>, </a:t>
            </a:r>
            <a:r>
              <a:rPr lang="en-US" sz="2200" b="1" dirty="0" err="1">
                <a:latin typeface="Franklin Gothic Book" pitchFamily="34" charset="0"/>
                <a:cs typeface="Arial" pitchFamily="34" charset="0"/>
              </a:rPr>
              <a:t>stachyose</a:t>
            </a:r>
            <a:r>
              <a:rPr lang="en-US" sz="2200" b="1" dirty="0">
                <a:latin typeface="Franklin Gothic Book" pitchFamily="34" charset="0"/>
                <a:cs typeface="Arial" pitchFamily="34" charset="0"/>
              </a:rPr>
              <a:t> , </a:t>
            </a:r>
            <a:r>
              <a:rPr lang="en-US" sz="2200" b="1" dirty="0" err="1">
                <a:latin typeface="Franklin Gothic Book" pitchFamily="34" charset="0"/>
                <a:cs typeface="Arial" pitchFamily="34" charset="0"/>
              </a:rPr>
              <a:t>verbacose</a:t>
            </a:r>
            <a:r>
              <a:rPr lang="en-US" sz="2200" b="1" dirty="0">
                <a:latin typeface="Franklin Gothic Book" pitchFamily="34" charset="0"/>
                <a:cs typeface="Arial" pitchFamily="34" charset="0"/>
              </a:rPr>
              <a:t>, starch and cellulose.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3350"/>
            <a:ext cx="5715000" cy="381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b="1" dirty="0">
                <a:latin typeface="Arial" pitchFamily="34" charset="0"/>
                <a:cs typeface="Arial" pitchFamily="34" charset="0"/>
              </a:rPr>
              <a:t>Classification of carbohydrates</a:t>
            </a:r>
          </a:p>
        </p:txBody>
      </p:sp>
      <p:sp>
        <p:nvSpPr>
          <p:cNvPr id="3" name="Subtitle 2"/>
          <p:cNvSpPr>
            <a:spLocks noGrp="1"/>
          </p:cNvSpPr>
          <p:nvPr>
            <p:ph type="subTitle" idx="1"/>
          </p:nvPr>
        </p:nvSpPr>
        <p:spPr>
          <a:xfrm>
            <a:off x="152400" y="666750"/>
            <a:ext cx="8839200" cy="4267200"/>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algn="l"/>
            <a:r>
              <a:rPr lang="en-US" sz="3300" dirty="0">
                <a:solidFill>
                  <a:schemeClr val="tx1"/>
                </a:solidFill>
                <a:latin typeface="Arial" pitchFamily="34" charset="0"/>
                <a:cs typeface="Arial" pitchFamily="34" charset="0"/>
              </a:rPr>
              <a:t>         </a:t>
            </a:r>
          </a:p>
          <a:p>
            <a:pPr algn="l">
              <a:spcBef>
                <a:spcPts val="1200"/>
              </a:spcBef>
            </a:pPr>
            <a:r>
              <a:rPr lang="en-US" sz="8800" dirty="0">
                <a:solidFill>
                  <a:schemeClr val="tx1"/>
                </a:solidFill>
                <a:latin typeface="Franklin Gothic Book" pitchFamily="34" charset="0"/>
                <a:cs typeface="Arial" pitchFamily="34" charset="0"/>
              </a:rPr>
              <a:t>          Depending on the chemical complexities, the carbohydrates can be divided  into three major size classes. These are - monosaccharides, oligosaccharides and polysaccharides.</a:t>
            </a:r>
          </a:p>
          <a:p>
            <a:pPr marL="457200" indent="-457200" algn="l">
              <a:spcBef>
                <a:spcPts val="1200"/>
              </a:spcBef>
              <a:buFont typeface="+mj-lt"/>
              <a:buAutoNum type="arabicPeriod"/>
            </a:pPr>
            <a:r>
              <a:rPr lang="en-US" sz="8800" b="1" dirty="0" err="1">
                <a:solidFill>
                  <a:schemeClr val="tx1"/>
                </a:solidFill>
                <a:latin typeface="Franklin Gothic Book" pitchFamily="34" charset="0"/>
                <a:cs typeface="Arial" pitchFamily="34" charset="0"/>
              </a:rPr>
              <a:t>Monosaccharides</a:t>
            </a:r>
            <a:r>
              <a:rPr lang="en-US" sz="8800" b="1" dirty="0">
                <a:solidFill>
                  <a:schemeClr val="tx1"/>
                </a:solidFill>
                <a:latin typeface="Franklin Gothic Book" pitchFamily="34" charset="0"/>
                <a:cs typeface="Arial" pitchFamily="34" charset="0"/>
              </a:rPr>
              <a:t> </a:t>
            </a:r>
            <a:r>
              <a:rPr lang="en-US" sz="8800" dirty="0">
                <a:solidFill>
                  <a:schemeClr val="tx1"/>
                </a:solidFill>
                <a:latin typeface="Franklin Gothic Book" pitchFamily="34" charset="0"/>
                <a:cs typeface="Arial" pitchFamily="34" charset="0"/>
              </a:rPr>
              <a:t>or simple sugars consist of a single </a:t>
            </a:r>
            <a:r>
              <a:rPr lang="en-US" sz="8800" dirty="0" err="1">
                <a:solidFill>
                  <a:schemeClr val="tx1"/>
                </a:solidFill>
                <a:latin typeface="Franklin Gothic Book" pitchFamily="34" charset="0"/>
                <a:cs typeface="Arial" pitchFamily="34" charset="0"/>
              </a:rPr>
              <a:t>polyhydroxy</a:t>
            </a:r>
            <a:r>
              <a:rPr lang="en-US" sz="8800" dirty="0">
                <a:solidFill>
                  <a:schemeClr val="tx1"/>
                </a:solidFill>
                <a:latin typeface="Franklin Gothic Book" pitchFamily="34" charset="0"/>
                <a:cs typeface="Arial" pitchFamily="34" charset="0"/>
              </a:rPr>
              <a:t> </a:t>
            </a:r>
            <a:r>
              <a:rPr lang="en-US" sz="8800" dirty="0" err="1">
                <a:solidFill>
                  <a:schemeClr val="tx1"/>
                </a:solidFill>
                <a:latin typeface="Franklin Gothic Book" pitchFamily="34" charset="0"/>
                <a:cs typeface="Arial" pitchFamily="34" charset="0"/>
              </a:rPr>
              <a:t>aldehyde</a:t>
            </a:r>
            <a:r>
              <a:rPr lang="en-US" sz="8800" dirty="0">
                <a:solidFill>
                  <a:schemeClr val="tx1"/>
                </a:solidFill>
                <a:latin typeface="Franklin Gothic Book" pitchFamily="34" charset="0"/>
                <a:cs typeface="Arial" pitchFamily="34" charset="0"/>
              </a:rPr>
              <a:t> or </a:t>
            </a:r>
            <a:r>
              <a:rPr lang="en-US" sz="8800" dirty="0" err="1">
                <a:solidFill>
                  <a:schemeClr val="tx1"/>
                </a:solidFill>
                <a:latin typeface="Franklin Gothic Book" pitchFamily="34" charset="0"/>
                <a:cs typeface="Arial" pitchFamily="34" charset="0"/>
              </a:rPr>
              <a:t>ketone</a:t>
            </a:r>
            <a:r>
              <a:rPr lang="en-US" sz="8800" dirty="0">
                <a:solidFill>
                  <a:schemeClr val="tx1"/>
                </a:solidFill>
                <a:latin typeface="Franklin Gothic Book" pitchFamily="34" charset="0"/>
                <a:cs typeface="Arial" pitchFamily="34" charset="0"/>
              </a:rPr>
              <a:t> unit and are considered as the basic units of all carbohydrates.</a:t>
            </a:r>
          </a:p>
          <a:p>
            <a:pPr marL="457200" indent="-457200" algn="l">
              <a:spcBef>
                <a:spcPts val="1200"/>
              </a:spcBef>
              <a:buFont typeface="+mj-lt"/>
              <a:buAutoNum type="arabicPeriod"/>
            </a:pPr>
            <a:r>
              <a:rPr lang="en-US" sz="8800" b="1" dirty="0">
                <a:solidFill>
                  <a:schemeClr val="tx1"/>
                </a:solidFill>
                <a:latin typeface="Franklin Gothic Book" pitchFamily="34" charset="0"/>
                <a:cs typeface="Arial" pitchFamily="34" charset="0"/>
              </a:rPr>
              <a:t>Oligosaccharides </a:t>
            </a:r>
            <a:r>
              <a:rPr lang="en-US" sz="8800" dirty="0">
                <a:solidFill>
                  <a:schemeClr val="tx1"/>
                </a:solidFill>
                <a:latin typeface="Franklin Gothic Book" pitchFamily="34" charset="0"/>
                <a:cs typeface="Arial" pitchFamily="34" charset="0"/>
              </a:rPr>
              <a:t>consist of short chains of monosaccharide units, joined by characteristic </a:t>
            </a:r>
            <a:r>
              <a:rPr lang="en-US" sz="8800" dirty="0" err="1">
                <a:solidFill>
                  <a:schemeClr val="tx1"/>
                </a:solidFill>
                <a:latin typeface="Franklin Gothic Book" pitchFamily="34" charset="0"/>
                <a:cs typeface="Arial" pitchFamily="34" charset="0"/>
              </a:rPr>
              <a:t>glycosidic</a:t>
            </a:r>
            <a:r>
              <a:rPr lang="en-US" sz="8800" dirty="0">
                <a:solidFill>
                  <a:schemeClr val="tx1"/>
                </a:solidFill>
                <a:latin typeface="Franklin Gothic Book" pitchFamily="34" charset="0"/>
                <a:cs typeface="Arial" pitchFamily="34" charset="0"/>
              </a:rPr>
              <a:t>  linkages. The most abundant are the </a:t>
            </a:r>
            <a:r>
              <a:rPr lang="en-US" sz="8800" b="1" dirty="0">
                <a:solidFill>
                  <a:schemeClr val="tx1"/>
                </a:solidFill>
                <a:latin typeface="Franklin Gothic Book" pitchFamily="34" charset="0"/>
                <a:cs typeface="Arial" pitchFamily="34" charset="0"/>
              </a:rPr>
              <a:t>disaccharides</a:t>
            </a:r>
            <a:r>
              <a:rPr lang="en-US" sz="8800" dirty="0">
                <a:solidFill>
                  <a:schemeClr val="tx1"/>
                </a:solidFill>
                <a:latin typeface="Franklin Gothic Book" pitchFamily="34" charset="0"/>
                <a:cs typeface="Arial" pitchFamily="34" charset="0"/>
              </a:rPr>
              <a:t>.</a:t>
            </a:r>
          </a:p>
          <a:p>
            <a:pPr marL="457200" indent="-457200" algn="l">
              <a:spcBef>
                <a:spcPts val="1200"/>
              </a:spcBef>
              <a:buFont typeface="+mj-lt"/>
              <a:buAutoNum type="arabicPeriod"/>
            </a:pPr>
            <a:r>
              <a:rPr lang="en-US" sz="8800" b="1" dirty="0">
                <a:solidFill>
                  <a:schemeClr val="tx1"/>
                </a:solidFill>
                <a:latin typeface="Franklin Gothic Book" pitchFamily="34" charset="0"/>
                <a:cs typeface="Arial" pitchFamily="34" charset="0"/>
              </a:rPr>
              <a:t>Polysaccharides </a:t>
            </a:r>
            <a:r>
              <a:rPr lang="en-US" sz="8800" dirty="0">
                <a:solidFill>
                  <a:schemeClr val="tx1"/>
                </a:solidFill>
                <a:latin typeface="Franklin Gothic Book" pitchFamily="34" charset="0"/>
                <a:cs typeface="Arial" pitchFamily="34" charset="0"/>
              </a:rPr>
              <a:t>are sugar polymers containing more than 20 or more  monosaccharide units; some have hundreds or thousands of units.</a:t>
            </a:r>
          </a:p>
          <a:p>
            <a:pPr algn="l"/>
            <a:r>
              <a:rPr lang="en-US" sz="8800" dirty="0">
                <a:solidFill>
                  <a:schemeClr val="tx1"/>
                </a:solidFill>
                <a:latin typeface="Franklin Gothic Book" pitchFamily="34" charset="0"/>
                <a:cs typeface="Arial" pitchFamily="34" charset="0"/>
              </a:rPr>
              <a:t> </a:t>
            </a:r>
          </a:p>
          <a:p>
            <a:pPr algn="l"/>
            <a:endParaRPr lang="en-US" sz="2000" dirty="0">
              <a:solidFill>
                <a:schemeClr val="tx1"/>
              </a:solidFill>
              <a:latin typeface="Arial" pitchFamily="34" charset="0"/>
              <a:cs typeface="Arial" pitchFamily="34" charset="0"/>
            </a:endParaRPr>
          </a:p>
          <a:p>
            <a:pPr algn="l"/>
            <a:endParaRPr lang="en-US" sz="2000" dirty="0">
              <a:solidFill>
                <a:schemeClr val="tx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9551"/>
            <a:ext cx="8763000" cy="533399"/>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a:latin typeface="Arial" pitchFamily="34" charset="0"/>
                <a:cs typeface="Arial" pitchFamily="34" charset="0"/>
              </a:rPr>
              <a:t>Monosaccharides (</a:t>
            </a:r>
            <a:r>
              <a:rPr lang="en-US" sz="2200" b="1" dirty="0">
                <a:latin typeface="Arial" pitchFamily="34" charset="0"/>
                <a:cs typeface="Arial" pitchFamily="34" charset="0"/>
              </a:rPr>
              <a:t>Gr. </a:t>
            </a:r>
            <a:r>
              <a:rPr lang="en-US" sz="2200" b="1" dirty="0" err="1">
                <a:latin typeface="Arial" pitchFamily="34" charset="0"/>
                <a:cs typeface="Arial" pitchFamily="34" charset="0"/>
              </a:rPr>
              <a:t>monos</a:t>
            </a:r>
            <a:r>
              <a:rPr lang="en-US" sz="2200" b="1" dirty="0">
                <a:latin typeface="Arial" pitchFamily="34" charset="0"/>
                <a:cs typeface="Arial" pitchFamily="34" charset="0"/>
              </a:rPr>
              <a:t> = single, </a:t>
            </a:r>
            <a:r>
              <a:rPr lang="en-US" sz="2200" b="1" dirty="0" err="1">
                <a:latin typeface="Arial" pitchFamily="34" charset="0"/>
                <a:cs typeface="Arial" pitchFamily="34" charset="0"/>
              </a:rPr>
              <a:t>saccharon</a:t>
            </a:r>
            <a:r>
              <a:rPr lang="en-US" sz="2200" b="1" dirty="0">
                <a:latin typeface="Arial" pitchFamily="34" charset="0"/>
                <a:cs typeface="Arial" pitchFamily="34" charset="0"/>
              </a:rPr>
              <a:t> = sugar</a:t>
            </a:r>
            <a:r>
              <a:rPr lang="en-US" sz="2400" b="1" dirty="0">
                <a:latin typeface="Arial" pitchFamily="34" charset="0"/>
                <a:cs typeface="Arial" pitchFamily="34" charset="0"/>
              </a:rPr>
              <a:t>) </a:t>
            </a:r>
            <a:endParaRPr lang="en-US" sz="2400" dirty="0"/>
          </a:p>
        </p:txBody>
      </p:sp>
      <p:sp>
        <p:nvSpPr>
          <p:cNvPr id="3" name="Subtitle 2"/>
          <p:cNvSpPr>
            <a:spLocks noGrp="1"/>
          </p:cNvSpPr>
          <p:nvPr>
            <p:ph type="subTitle" idx="1"/>
          </p:nvPr>
        </p:nvSpPr>
        <p:spPr>
          <a:xfrm>
            <a:off x="152400" y="895350"/>
            <a:ext cx="8839200" cy="4114800"/>
          </a:xfrm>
        </p:spPr>
        <p:style>
          <a:lnRef idx="2">
            <a:schemeClr val="dk1"/>
          </a:lnRef>
          <a:fillRef idx="1">
            <a:schemeClr val="lt1"/>
          </a:fillRef>
          <a:effectRef idx="0">
            <a:schemeClr val="dk1"/>
          </a:effectRef>
          <a:fontRef idx="minor">
            <a:schemeClr val="dk1"/>
          </a:fontRef>
        </p:style>
        <p:txBody>
          <a:bodyPr>
            <a:noAutofit/>
          </a:bodyPr>
          <a:lstStyle/>
          <a:p>
            <a:pPr algn="l">
              <a:buFont typeface="Arial" pitchFamily="34" charset="0"/>
              <a:buChar char="•"/>
            </a:pPr>
            <a:r>
              <a:rPr lang="en-US" sz="2200" dirty="0">
                <a:solidFill>
                  <a:schemeClr val="tx1"/>
                </a:solidFill>
                <a:latin typeface="Franklin Gothic Book" pitchFamily="34" charset="0"/>
                <a:cs typeface="Arial" pitchFamily="34" charset="0"/>
              </a:rPr>
              <a:t>Monosaccharide are simplest carbohydrates, having general formula (CH</a:t>
            </a:r>
            <a:r>
              <a:rPr lang="en-US" sz="2200" baseline="-25000" dirty="0">
                <a:solidFill>
                  <a:schemeClr val="tx1"/>
                </a:solidFill>
                <a:latin typeface="Franklin Gothic Book" pitchFamily="34" charset="0"/>
                <a:cs typeface="Arial" pitchFamily="34" charset="0"/>
              </a:rPr>
              <a:t>2</a:t>
            </a:r>
            <a:r>
              <a:rPr lang="en-US" sz="2200" dirty="0">
                <a:solidFill>
                  <a:schemeClr val="tx1"/>
                </a:solidFill>
                <a:latin typeface="Franklin Gothic Book" pitchFamily="34" charset="0"/>
                <a:cs typeface="Arial" pitchFamily="34" charset="0"/>
              </a:rPr>
              <a:t>O)</a:t>
            </a:r>
            <a:r>
              <a:rPr lang="en-US" sz="2200" b="1" i="1" baseline="-25000" dirty="0">
                <a:solidFill>
                  <a:schemeClr val="tx1"/>
                </a:solidFill>
                <a:latin typeface="Franklin Gothic Book" pitchFamily="34" charset="0"/>
                <a:cs typeface="Arial" pitchFamily="34" charset="0"/>
              </a:rPr>
              <a:t>n</a:t>
            </a:r>
            <a:r>
              <a:rPr lang="en-US" sz="2200" b="1" i="1" dirty="0">
                <a:solidFill>
                  <a:schemeClr val="tx1"/>
                </a:solidFill>
                <a:latin typeface="Franklin Gothic Book" pitchFamily="34" charset="0"/>
                <a:cs typeface="Arial" pitchFamily="34" charset="0"/>
              </a:rPr>
              <a:t> </a:t>
            </a:r>
            <a:r>
              <a:rPr lang="en-US" sz="2200" dirty="0">
                <a:solidFill>
                  <a:schemeClr val="tx1"/>
                </a:solidFill>
                <a:latin typeface="Franklin Gothic Book" pitchFamily="34" charset="0"/>
                <a:cs typeface="Arial" pitchFamily="34" charset="0"/>
              </a:rPr>
              <a:t>and contains either an </a:t>
            </a:r>
            <a:r>
              <a:rPr lang="en-US" sz="2200" dirty="0" err="1">
                <a:solidFill>
                  <a:schemeClr val="tx1"/>
                </a:solidFill>
                <a:latin typeface="Franklin Gothic Book" pitchFamily="34" charset="0"/>
                <a:cs typeface="Arial" pitchFamily="34" charset="0"/>
              </a:rPr>
              <a:t>aldehyde</a:t>
            </a:r>
            <a:r>
              <a:rPr lang="en-US" sz="2200" dirty="0">
                <a:solidFill>
                  <a:schemeClr val="tx1"/>
                </a:solidFill>
                <a:latin typeface="Franklin Gothic Book" pitchFamily="34" charset="0"/>
                <a:cs typeface="Arial" pitchFamily="34" charset="0"/>
              </a:rPr>
              <a:t> group (an </a:t>
            </a:r>
            <a:r>
              <a:rPr lang="en-US" sz="2200" dirty="0" err="1">
                <a:solidFill>
                  <a:schemeClr val="tx1"/>
                </a:solidFill>
                <a:latin typeface="Franklin Gothic Book" pitchFamily="34" charset="0"/>
                <a:cs typeface="Arial" pitchFamily="34" charset="0"/>
              </a:rPr>
              <a:t>aldose</a:t>
            </a:r>
            <a:r>
              <a:rPr lang="en-US" sz="2200" dirty="0">
                <a:solidFill>
                  <a:schemeClr val="tx1"/>
                </a:solidFill>
                <a:latin typeface="Franklin Gothic Book" pitchFamily="34" charset="0"/>
                <a:cs typeface="Arial" pitchFamily="34" charset="0"/>
              </a:rPr>
              <a:t>) or a </a:t>
            </a:r>
            <a:r>
              <a:rPr lang="en-US" sz="2200" dirty="0" err="1">
                <a:solidFill>
                  <a:schemeClr val="tx1"/>
                </a:solidFill>
                <a:latin typeface="Franklin Gothic Book" pitchFamily="34" charset="0"/>
                <a:cs typeface="Arial" pitchFamily="34" charset="0"/>
              </a:rPr>
              <a:t>ketone</a:t>
            </a:r>
            <a:r>
              <a:rPr lang="en-US" sz="2200" dirty="0">
                <a:solidFill>
                  <a:schemeClr val="tx1"/>
                </a:solidFill>
                <a:latin typeface="Franklin Gothic Book" pitchFamily="34" charset="0"/>
                <a:cs typeface="Arial" pitchFamily="34" charset="0"/>
              </a:rPr>
              <a:t> group (a </a:t>
            </a:r>
            <a:r>
              <a:rPr lang="en-US" sz="2200" dirty="0" err="1">
                <a:solidFill>
                  <a:schemeClr val="tx1"/>
                </a:solidFill>
                <a:latin typeface="Franklin Gothic Book" pitchFamily="34" charset="0"/>
                <a:cs typeface="Arial" pitchFamily="34" charset="0"/>
              </a:rPr>
              <a:t>ketose</a:t>
            </a:r>
            <a:r>
              <a:rPr lang="en-US" sz="2200" dirty="0">
                <a:solidFill>
                  <a:schemeClr val="tx1"/>
                </a:solidFill>
                <a:latin typeface="Franklin Gothic Book" pitchFamily="34" charset="0"/>
                <a:cs typeface="Arial" pitchFamily="34" charset="0"/>
              </a:rPr>
              <a:t>) with two or more hydroxyl groups.</a:t>
            </a:r>
          </a:p>
          <a:p>
            <a:pPr algn="l">
              <a:buFont typeface="Arial" pitchFamily="34" charset="0"/>
              <a:buChar char="•"/>
            </a:pPr>
            <a:r>
              <a:rPr lang="en-US" sz="2200" dirty="0">
                <a:solidFill>
                  <a:schemeClr val="tx1"/>
                </a:solidFill>
                <a:latin typeface="Franklin Gothic Book" pitchFamily="34" charset="0"/>
                <a:cs typeface="Arial" pitchFamily="34" charset="0"/>
              </a:rPr>
              <a:t>The most simplest </a:t>
            </a:r>
            <a:r>
              <a:rPr lang="en-US" sz="2200" dirty="0" err="1">
                <a:solidFill>
                  <a:schemeClr val="tx1"/>
                </a:solidFill>
                <a:latin typeface="Franklin Gothic Book" pitchFamily="34" charset="0"/>
                <a:cs typeface="Arial" pitchFamily="34" charset="0"/>
              </a:rPr>
              <a:t>monosaccharides</a:t>
            </a:r>
            <a:r>
              <a:rPr lang="en-US" sz="2200" dirty="0">
                <a:solidFill>
                  <a:schemeClr val="tx1"/>
                </a:solidFill>
                <a:latin typeface="Franklin Gothic Book" pitchFamily="34" charset="0"/>
                <a:cs typeface="Arial" pitchFamily="34" charset="0"/>
              </a:rPr>
              <a:t> are </a:t>
            </a:r>
            <a:r>
              <a:rPr lang="en-US" sz="2200" dirty="0" err="1">
                <a:solidFill>
                  <a:schemeClr val="tx1"/>
                </a:solidFill>
                <a:latin typeface="Franklin Gothic Book" pitchFamily="34" charset="0"/>
                <a:cs typeface="Arial" pitchFamily="34" charset="0"/>
              </a:rPr>
              <a:t>trioses</a:t>
            </a:r>
            <a:r>
              <a:rPr lang="en-US" sz="2200" dirty="0">
                <a:solidFill>
                  <a:schemeClr val="tx1"/>
                </a:solidFill>
                <a:latin typeface="Franklin Gothic Book" pitchFamily="34" charset="0"/>
                <a:cs typeface="Arial" pitchFamily="34" charset="0"/>
              </a:rPr>
              <a:t> (3 carbon sugars) such as </a:t>
            </a:r>
            <a:r>
              <a:rPr lang="en-US" sz="2200" dirty="0" err="1">
                <a:solidFill>
                  <a:schemeClr val="tx1"/>
                </a:solidFill>
                <a:latin typeface="Franklin Gothic Book" pitchFamily="34" charset="0"/>
                <a:cs typeface="Arial" pitchFamily="34" charset="0"/>
              </a:rPr>
              <a:t>glyceraldehyde</a:t>
            </a:r>
            <a:r>
              <a:rPr lang="en-US" sz="2200" dirty="0">
                <a:solidFill>
                  <a:schemeClr val="tx1"/>
                </a:solidFill>
                <a:latin typeface="Franklin Gothic Book" pitchFamily="34" charset="0"/>
                <a:cs typeface="Arial" pitchFamily="34" charset="0"/>
              </a:rPr>
              <a:t> and </a:t>
            </a:r>
            <a:r>
              <a:rPr lang="en-US" sz="2200" dirty="0" err="1">
                <a:solidFill>
                  <a:schemeClr val="tx1"/>
                </a:solidFill>
                <a:latin typeface="Franklin Gothic Book" pitchFamily="34" charset="0"/>
                <a:cs typeface="Arial" pitchFamily="34" charset="0"/>
              </a:rPr>
              <a:t>dihydroxyacetone</a:t>
            </a:r>
            <a:r>
              <a:rPr lang="en-US" sz="2200" dirty="0">
                <a:solidFill>
                  <a:schemeClr val="tx1"/>
                </a:solidFill>
                <a:latin typeface="Franklin Gothic Book" pitchFamily="34" charset="0"/>
                <a:cs typeface="Arial" pitchFamily="34" charset="0"/>
              </a:rPr>
              <a:t>.</a:t>
            </a:r>
          </a:p>
          <a:p>
            <a:pPr algn="l">
              <a:buFont typeface="Arial" pitchFamily="34" charset="0"/>
              <a:buChar char="•"/>
            </a:pPr>
            <a:r>
              <a:rPr lang="en-US" sz="2200" dirty="0">
                <a:solidFill>
                  <a:schemeClr val="tx1"/>
                </a:solidFill>
                <a:latin typeface="Franklin Gothic Book" pitchFamily="34" charset="0"/>
                <a:cs typeface="Arial" pitchFamily="34" charset="0"/>
              </a:rPr>
              <a:t>. Glucose is the most abundant monosaccharide existing in nature, which is the main fuel in all cells. It is oxidized to get energy and cells draw it from the blood.</a:t>
            </a:r>
          </a:p>
          <a:p>
            <a:pPr algn="l">
              <a:buFont typeface="Arial" pitchFamily="34" charset="0"/>
              <a:buChar char="•"/>
            </a:pPr>
            <a:r>
              <a:rPr lang="en-US" sz="2200" dirty="0" err="1">
                <a:solidFill>
                  <a:schemeClr val="tx1"/>
                </a:solidFill>
                <a:latin typeface="Franklin Gothic Book" pitchFamily="34" charset="0"/>
                <a:cs typeface="Arial" pitchFamily="34" charset="0"/>
              </a:rPr>
              <a:t>Monosaccharides</a:t>
            </a:r>
            <a:r>
              <a:rPr lang="en-US" sz="2200" dirty="0">
                <a:solidFill>
                  <a:schemeClr val="tx1"/>
                </a:solidFill>
                <a:latin typeface="Franklin Gothic Book" pitchFamily="34" charset="0"/>
                <a:cs typeface="Arial" pitchFamily="34" charset="0"/>
              </a:rPr>
              <a:t> are assigned to different categories according to the chemical nature of their carbonyl group and the number of their carbon atoms.</a:t>
            </a:r>
            <a:r>
              <a:rPr lang="en-US" sz="2200" dirty="0">
                <a:latin typeface="Franklin Gothic Book" pitchFamily="34" charset="0"/>
                <a:cs typeface="Arial" pitchFamily="34" charset="0"/>
              </a:rPr>
              <a:t> </a:t>
            </a:r>
            <a:endParaRPr lang="en-US" sz="2200" dirty="0">
              <a:solidFill>
                <a:schemeClr val="tx1"/>
              </a:solidFill>
              <a:latin typeface="Franklin Gothic Book"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90550"/>
            <a:ext cx="8839200" cy="4419600"/>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en-US" sz="1600" dirty="0">
                <a:latin typeface="Arial Narrow" pitchFamily="34" charset="0"/>
              </a:rPr>
              <a:t>  </a:t>
            </a:r>
            <a:r>
              <a:rPr lang="en-US" sz="2200" dirty="0">
                <a:latin typeface="Franklin Gothic Book" pitchFamily="34" charset="0"/>
                <a:cs typeface="Arial" pitchFamily="34" charset="0"/>
              </a:rPr>
              <a:t>Based on the nature of carbonyl group, monosaccharides are classified into two families --</a:t>
            </a:r>
          </a:p>
          <a:p>
            <a:r>
              <a:rPr lang="en-US" sz="2200" b="1" u="sng" dirty="0" err="1">
                <a:latin typeface="Franklin Gothic Book" pitchFamily="34" charset="0"/>
                <a:cs typeface="Arial" pitchFamily="34" charset="0"/>
              </a:rPr>
              <a:t>Aldoses</a:t>
            </a:r>
            <a:r>
              <a:rPr lang="en-US" sz="2200" b="1" dirty="0">
                <a:latin typeface="Franklin Gothic Book" pitchFamily="34" charset="0"/>
                <a:cs typeface="Arial" pitchFamily="34" charset="0"/>
              </a:rPr>
              <a:t> </a:t>
            </a:r>
            <a:r>
              <a:rPr lang="en-US" sz="2200" dirty="0">
                <a:latin typeface="Franklin Gothic Book" pitchFamily="34" charset="0"/>
                <a:cs typeface="Arial" pitchFamily="34" charset="0"/>
              </a:rPr>
              <a:t>:  If the carbonyl group is at an end of the carbon chain that is in an </a:t>
            </a:r>
            <a:r>
              <a:rPr lang="en-US" sz="2200" dirty="0" err="1">
                <a:latin typeface="Franklin Gothic Book" pitchFamily="34" charset="0"/>
                <a:cs typeface="Arial" pitchFamily="34" charset="0"/>
              </a:rPr>
              <a:t>aldehyde</a:t>
            </a:r>
            <a:r>
              <a:rPr lang="en-US" sz="2200" dirty="0">
                <a:latin typeface="Franklin Gothic Book" pitchFamily="34" charset="0"/>
                <a:cs typeface="Arial" pitchFamily="34" charset="0"/>
              </a:rPr>
              <a:t> group, the monosaccharide is an </a:t>
            </a:r>
            <a:r>
              <a:rPr lang="en-US" sz="2200" dirty="0" err="1">
                <a:latin typeface="Franklin Gothic Book" pitchFamily="34" charset="0"/>
                <a:cs typeface="Arial" pitchFamily="34" charset="0"/>
              </a:rPr>
              <a:t>aldose</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eg</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glyceraldehyde</a:t>
            </a:r>
            <a:r>
              <a:rPr lang="en-US" sz="2200" dirty="0">
                <a:latin typeface="Franklin Gothic Book" pitchFamily="34" charset="0"/>
                <a:cs typeface="Arial" pitchFamily="34" charset="0"/>
              </a:rPr>
              <a:t> (an </a:t>
            </a:r>
            <a:r>
              <a:rPr lang="en-US" sz="2200" dirty="0" err="1">
                <a:latin typeface="Franklin Gothic Book" pitchFamily="34" charset="0"/>
                <a:cs typeface="Arial" pitchFamily="34" charset="0"/>
              </a:rPr>
              <a:t>aldotriose</a:t>
            </a:r>
            <a:r>
              <a:rPr lang="en-US" sz="2200" dirty="0">
                <a:latin typeface="Franklin Gothic Book" pitchFamily="34" charset="0"/>
                <a:cs typeface="Arial" pitchFamily="34" charset="0"/>
              </a:rPr>
              <a:t>) and D-glucose (an </a:t>
            </a:r>
            <a:r>
              <a:rPr lang="en-US" sz="2200" dirty="0" err="1">
                <a:latin typeface="Franklin Gothic Book" pitchFamily="34" charset="0"/>
                <a:cs typeface="Arial" pitchFamily="34" charset="0"/>
              </a:rPr>
              <a:t>aldohexose</a:t>
            </a:r>
            <a:r>
              <a:rPr lang="en-US" sz="2200" dirty="0">
                <a:latin typeface="Franklin Gothic Book" pitchFamily="34" charset="0"/>
                <a:cs typeface="Arial" pitchFamily="34" charset="0"/>
              </a:rPr>
              <a:t>). </a:t>
            </a:r>
          </a:p>
          <a:p>
            <a:r>
              <a:rPr lang="en-US" sz="2200" b="1" u="sng" dirty="0">
                <a:latin typeface="Franklin Gothic Book" pitchFamily="34" charset="0"/>
                <a:cs typeface="Arial" pitchFamily="34" charset="0"/>
              </a:rPr>
              <a:t>Ketoses</a:t>
            </a:r>
            <a:r>
              <a:rPr lang="en-US" sz="2200" dirty="0">
                <a:latin typeface="Franklin Gothic Book" pitchFamily="34" charset="0"/>
                <a:cs typeface="Arial" pitchFamily="34" charset="0"/>
              </a:rPr>
              <a:t> :  If the carbonyl group is at any other position that is in a </a:t>
            </a:r>
            <a:r>
              <a:rPr lang="en-US" sz="2200" dirty="0" err="1">
                <a:latin typeface="Franklin Gothic Book" pitchFamily="34" charset="0"/>
                <a:cs typeface="Arial" pitchFamily="34" charset="0"/>
              </a:rPr>
              <a:t>ketone</a:t>
            </a:r>
            <a:r>
              <a:rPr lang="en-US" sz="2200" dirty="0">
                <a:latin typeface="Franklin Gothic Book" pitchFamily="34" charset="0"/>
                <a:cs typeface="Arial" pitchFamily="34" charset="0"/>
              </a:rPr>
              <a:t> group, the monosaccharide is a </a:t>
            </a:r>
            <a:r>
              <a:rPr lang="en-US" sz="2200" dirty="0" err="1">
                <a:latin typeface="Franklin Gothic Book" pitchFamily="34" charset="0"/>
                <a:cs typeface="Arial" pitchFamily="34" charset="0"/>
              </a:rPr>
              <a:t>ketose</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eg</a:t>
            </a:r>
            <a:r>
              <a:rPr lang="en-US" sz="2200" dirty="0">
                <a:latin typeface="Franklin Gothic Book" pitchFamily="34" charset="0"/>
                <a:cs typeface="Arial" pitchFamily="34" charset="0"/>
              </a:rPr>
              <a:t>. </a:t>
            </a:r>
            <a:r>
              <a:rPr lang="en-US" sz="2200" dirty="0" err="1">
                <a:latin typeface="Franklin Gothic Book" pitchFamily="34" charset="0"/>
                <a:cs typeface="Arial" pitchFamily="34" charset="0"/>
              </a:rPr>
              <a:t>dihydroxyacetone</a:t>
            </a:r>
            <a:r>
              <a:rPr lang="en-US" sz="2200" dirty="0">
                <a:latin typeface="Franklin Gothic Book" pitchFamily="34" charset="0"/>
                <a:cs typeface="Arial" pitchFamily="34" charset="0"/>
              </a:rPr>
              <a:t> (a </a:t>
            </a:r>
            <a:r>
              <a:rPr lang="en-US" sz="2200" dirty="0" err="1">
                <a:latin typeface="Franklin Gothic Book" pitchFamily="34" charset="0"/>
                <a:cs typeface="Arial" pitchFamily="34" charset="0"/>
              </a:rPr>
              <a:t>ketotriose</a:t>
            </a:r>
            <a:r>
              <a:rPr lang="en-US" sz="2200" dirty="0">
                <a:latin typeface="Franklin Gothic Book" pitchFamily="34" charset="0"/>
                <a:cs typeface="Arial" pitchFamily="34" charset="0"/>
              </a:rPr>
              <a:t>) and D-fructose (a ketohexose).</a:t>
            </a:r>
            <a:endParaRPr lang="en-US" sz="2200" dirty="0">
              <a:solidFill>
                <a:schemeClr val="tx1"/>
              </a:solidFill>
              <a:latin typeface="Franklin Gothic Book" pitchFamily="34" charset="0"/>
              <a:cs typeface="Arial" pitchFamily="34" charset="0"/>
            </a:endParaRPr>
          </a:p>
          <a:p>
            <a:pPr>
              <a:buNone/>
            </a:pPr>
            <a:endParaRPr lang="en-US" sz="1600" dirty="0">
              <a:solidFill>
                <a:schemeClr val="tx1"/>
              </a:solidFill>
              <a:latin typeface="Arial Narrow" pitchFamily="34" charset="0"/>
              <a:cs typeface="Arial" pitchFamily="34" charset="0"/>
            </a:endParaRPr>
          </a:p>
          <a:p>
            <a:pPr>
              <a:buNone/>
            </a:pPr>
            <a:endParaRPr lang="en-US" sz="2000" dirty="0">
              <a:solidFill>
                <a:schemeClr val="tx1"/>
              </a:solidFill>
              <a:latin typeface="Arial" pitchFamily="34" charset="0"/>
              <a:cs typeface="Arial" pitchFamily="34" charset="0"/>
            </a:endParaRPr>
          </a:p>
          <a:p>
            <a:pPr>
              <a:buNone/>
            </a:pPr>
            <a:r>
              <a:rPr lang="en-US" sz="2000" dirty="0">
                <a:solidFill>
                  <a:schemeClr val="tx1"/>
                </a:solidFill>
                <a:latin typeface="Arial" pitchFamily="34" charset="0"/>
                <a:cs typeface="Arial" pitchFamily="34" charset="0"/>
              </a:rPr>
              <a:t>     </a:t>
            </a:r>
            <a:endParaRPr lang="en-US" dirty="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447800" y="3562349"/>
            <a:ext cx="2667000" cy="1371601"/>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Title 1"/>
          <p:cNvSpPr>
            <a:spLocks noGrp="1"/>
          </p:cNvSpPr>
          <p:nvPr>
            <p:ph type="title"/>
          </p:nvPr>
        </p:nvSpPr>
        <p:spPr>
          <a:xfrm>
            <a:off x="1295400" y="133350"/>
            <a:ext cx="6705600" cy="381000"/>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a:solidFill>
                  <a:srgbClr val="0070C0"/>
                </a:solidFill>
                <a:latin typeface="Arial" pitchFamily="34" charset="0"/>
                <a:cs typeface="Arial" pitchFamily="34" charset="0"/>
              </a:rPr>
              <a:t>Families of monosaccharides</a:t>
            </a:r>
            <a:endParaRPr lang="en-US" sz="2400" dirty="0">
              <a:solidFill>
                <a:srgbClr val="0070C0"/>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5257800" y="3562350"/>
            <a:ext cx="2506132" cy="13716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66750"/>
            <a:ext cx="8839200"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err="1">
                <a:latin typeface="Franklin Gothic Book" pitchFamily="34" charset="0"/>
                <a:cs typeface="Arial" pitchFamily="34" charset="0"/>
              </a:rPr>
              <a:t>Monosaccharides</a:t>
            </a:r>
            <a:r>
              <a:rPr lang="en-US" sz="2200" dirty="0">
                <a:latin typeface="Franklin Gothic Book" pitchFamily="34" charset="0"/>
                <a:cs typeface="Arial" pitchFamily="34" charset="0"/>
              </a:rPr>
              <a:t> with three, four, five, six, and seven carbon atoms in their backbones are called </a:t>
            </a:r>
            <a:r>
              <a:rPr lang="en-US" sz="2200" dirty="0" err="1">
                <a:latin typeface="Franklin Gothic Book" pitchFamily="34" charset="0"/>
                <a:cs typeface="Arial" pitchFamily="34" charset="0"/>
              </a:rPr>
              <a:t>trioses</a:t>
            </a:r>
            <a:r>
              <a:rPr lang="en-US" sz="2200" dirty="0">
                <a:latin typeface="Franklin Gothic Book" pitchFamily="34" charset="0"/>
                <a:cs typeface="Arial" pitchFamily="34" charset="0"/>
              </a:rPr>
              <a:t> (C</a:t>
            </a:r>
            <a:r>
              <a:rPr lang="en-US" sz="2200" baseline="-25000" dirty="0">
                <a:latin typeface="Franklin Gothic Book" pitchFamily="34" charset="0"/>
                <a:cs typeface="Arial" pitchFamily="34" charset="0"/>
              </a:rPr>
              <a:t>3</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6</a:t>
            </a:r>
            <a:r>
              <a:rPr lang="en-US" sz="2200" dirty="0">
                <a:latin typeface="Franklin Gothic Book" pitchFamily="34" charset="0"/>
                <a:cs typeface="Arial" pitchFamily="34" charset="0"/>
              </a:rPr>
              <a:t>O</a:t>
            </a:r>
            <a:r>
              <a:rPr lang="en-US" sz="2200" baseline="-25000" dirty="0">
                <a:latin typeface="Franklin Gothic Book" pitchFamily="34" charset="0"/>
                <a:cs typeface="Arial" pitchFamily="34" charset="0"/>
              </a:rPr>
              <a:t>3</a:t>
            </a:r>
            <a:r>
              <a:rPr lang="en-US" sz="2200" dirty="0">
                <a:latin typeface="Franklin Gothic Book" pitchFamily="34" charset="0"/>
                <a:cs typeface="Arial" pitchFamily="34" charset="0"/>
              </a:rPr>
              <a:t>) , </a:t>
            </a:r>
            <a:r>
              <a:rPr lang="en-US" sz="2200" dirty="0" err="1">
                <a:latin typeface="Franklin Gothic Book" pitchFamily="34" charset="0"/>
                <a:cs typeface="Arial" pitchFamily="34" charset="0"/>
              </a:rPr>
              <a:t>tetroses</a:t>
            </a:r>
            <a:r>
              <a:rPr lang="en-US" sz="2200" dirty="0">
                <a:latin typeface="Franklin Gothic Book" pitchFamily="34" charset="0"/>
                <a:cs typeface="Arial" pitchFamily="34" charset="0"/>
              </a:rPr>
              <a:t> (C</a:t>
            </a:r>
            <a:r>
              <a:rPr lang="en-US" sz="2200" baseline="-25000" dirty="0">
                <a:latin typeface="Franklin Gothic Book" pitchFamily="34" charset="0"/>
                <a:cs typeface="Arial" pitchFamily="34" charset="0"/>
              </a:rPr>
              <a:t>4</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8</a:t>
            </a:r>
            <a:r>
              <a:rPr lang="en-US" sz="2200" dirty="0">
                <a:latin typeface="Franklin Gothic Book" pitchFamily="34" charset="0"/>
                <a:cs typeface="Arial" pitchFamily="34" charset="0"/>
              </a:rPr>
              <a:t>O</a:t>
            </a:r>
            <a:r>
              <a:rPr lang="en-US" sz="2200" baseline="-25000" dirty="0">
                <a:latin typeface="Franklin Gothic Book" pitchFamily="34" charset="0"/>
                <a:cs typeface="Arial" pitchFamily="34" charset="0"/>
              </a:rPr>
              <a:t>4</a:t>
            </a:r>
            <a:r>
              <a:rPr lang="en-US" sz="2200" dirty="0">
                <a:latin typeface="Franklin Gothic Book" pitchFamily="34" charset="0"/>
                <a:cs typeface="Arial" pitchFamily="34" charset="0"/>
              </a:rPr>
              <a:t>) , </a:t>
            </a:r>
            <a:r>
              <a:rPr lang="en-US" sz="2200" dirty="0" err="1">
                <a:latin typeface="Franklin Gothic Book" pitchFamily="34" charset="0"/>
                <a:cs typeface="Arial" pitchFamily="34" charset="0"/>
              </a:rPr>
              <a:t>pentoses</a:t>
            </a:r>
            <a:r>
              <a:rPr lang="en-US" sz="2200" dirty="0">
                <a:latin typeface="Franklin Gothic Book" pitchFamily="34" charset="0"/>
                <a:cs typeface="Arial" pitchFamily="34" charset="0"/>
              </a:rPr>
              <a:t> (C</a:t>
            </a:r>
            <a:r>
              <a:rPr lang="en-US" sz="2200" baseline="-25000" dirty="0">
                <a:latin typeface="Franklin Gothic Book" pitchFamily="34" charset="0"/>
                <a:cs typeface="Arial" pitchFamily="34" charset="0"/>
              </a:rPr>
              <a:t>5</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10</a:t>
            </a:r>
            <a:r>
              <a:rPr lang="en-US" sz="2200" dirty="0">
                <a:latin typeface="Franklin Gothic Book" pitchFamily="34" charset="0"/>
                <a:cs typeface="Arial" pitchFamily="34" charset="0"/>
              </a:rPr>
              <a:t>O</a:t>
            </a:r>
            <a:r>
              <a:rPr lang="en-US" sz="2200" baseline="-25000" dirty="0">
                <a:latin typeface="Franklin Gothic Book" pitchFamily="34" charset="0"/>
                <a:cs typeface="Arial" pitchFamily="34" charset="0"/>
              </a:rPr>
              <a:t>5</a:t>
            </a:r>
            <a:r>
              <a:rPr lang="en-US" sz="2200" dirty="0">
                <a:latin typeface="Franklin Gothic Book" pitchFamily="34" charset="0"/>
                <a:cs typeface="Arial" pitchFamily="34" charset="0"/>
              </a:rPr>
              <a:t>) , </a:t>
            </a:r>
            <a:r>
              <a:rPr lang="en-US" sz="2200" dirty="0" err="1">
                <a:latin typeface="Franklin Gothic Book" pitchFamily="34" charset="0"/>
                <a:cs typeface="Arial" pitchFamily="34" charset="0"/>
              </a:rPr>
              <a:t>hexoses</a:t>
            </a:r>
            <a:r>
              <a:rPr lang="en-US" sz="2200" dirty="0">
                <a:latin typeface="Franklin Gothic Book" pitchFamily="34" charset="0"/>
                <a:cs typeface="Arial" pitchFamily="34" charset="0"/>
              </a:rPr>
              <a:t>, (C</a:t>
            </a:r>
            <a:r>
              <a:rPr lang="en-US" sz="2200" baseline="-25000" dirty="0">
                <a:latin typeface="Franklin Gothic Book" pitchFamily="34" charset="0"/>
                <a:cs typeface="Arial" pitchFamily="34" charset="0"/>
              </a:rPr>
              <a:t>6</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12</a:t>
            </a:r>
            <a:r>
              <a:rPr lang="en-US" sz="2200" dirty="0">
                <a:latin typeface="Franklin Gothic Book" pitchFamily="34" charset="0"/>
                <a:cs typeface="Arial" pitchFamily="34" charset="0"/>
              </a:rPr>
              <a:t>O</a:t>
            </a:r>
            <a:r>
              <a:rPr lang="en-US" sz="2200" baseline="-25000" dirty="0">
                <a:latin typeface="Franklin Gothic Book" pitchFamily="34" charset="0"/>
                <a:cs typeface="Arial" pitchFamily="34" charset="0"/>
              </a:rPr>
              <a:t>6</a:t>
            </a:r>
            <a:r>
              <a:rPr lang="en-US" sz="2200" dirty="0">
                <a:latin typeface="Franklin Gothic Book" pitchFamily="34" charset="0"/>
                <a:cs typeface="Arial" pitchFamily="34" charset="0"/>
              </a:rPr>
              <a:t>) and heptoses (C</a:t>
            </a:r>
            <a:r>
              <a:rPr lang="en-US" sz="2200" baseline="-25000" dirty="0">
                <a:latin typeface="Franklin Gothic Book" pitchFamily="34" charset="0"/>
                <a:cs typeface="Arial" pitchFamily="34" charset="0"/>
              </a:rPr>
              <a:t>7</a:t>
            </a:r>
            <a:r>
              <a:rPr lang="en-US" sz="2200" dirty="0">
                <a:latin typeface="Franklin Gothic Book" pitchFamily="34" charset="0"/>
                <a:cs typeface="Arial" pitchFamily="34" charset="0"/>
              </a:rPr>
              <a:t>H</a:t>
            </a:r>
            <a:r>
              <a:rPr lang="en-US" sz="2200" baseline="-25000" dirty="0">
                <a:latin typeface="Franklin Gothic Book" pitchFamily="34" charset="0"/>
                <a:cs typeface="Arial" pitchFamily="34" charset="0"/>
              </a:rPr>
              <a:t>14</a:t>
            </a:r>
            <a:r>
              <a:rPr lang="en-US" sz="2200" dirty="0">
                <a:latin typeface="Franklin Gothic Book" pitchFamily="34" charset="0"/>
                <a:cs typeface="Arial" pitchFamily="34" charset="0"/>
              </a:rPr>
              <a:t>O</a:t>
            </a:r>
            <a:r>
              <a:rPr lang="en-US" sz="2200" baseline="-25000" dirty="0">
                <a:latin typeface="Franklin Gothic Book" pitchFamily="34" charset="0"/>
                <a:cs typeface="Arial" pitchFamily="34" charset="0"/>
              </a:rPr>
              <a:t>7</a:t>
            </a:r>
            <a:r>
              <a:rPr lang="en-US" sz="2200" dirty="0">
                <a:latin typeface="Franklin Gothic Book" pitchFamily="34" charset="0"/>
                <a:cs typeface="Arial" pitchFamily="34" charset="0"/>
              </a:rPr>
              <a:t>) respectively. The pentose and </a:t>
            </a:r>
            <a:r>
              <a:rPr lang="en-US" sz="2200" dirty="0" err="1">
                <a:latin typeface="Franklin Gothic Book" pitchFamily="34" charset="0"/>
                <a:cs typeface="Arial" pitchFamily="34" charset="0"/>
              </a:rPr>
              <a:t>hexose</a:t>
            </a:r>
            <a:r>
              <a:rPr lang="en-US" sz="2200" dirty="0">
                <a:latin typeface="Franklin Gothic Book" pitchFamily="34" charset="0"/>
                <a:cs typeface="Arial" pitchFamily="34" charset="0"/>
              </a:rPr>
              <a:t> sugars are biologically most important </a:t>
            </a:r>
            <a:r>
              <a:rPr lang="en-US" sz="2200" dirty="0" err="1">
                <a:latin typeface="Franklin Gothic Book" pitchFamily="34" charset="0"/>
                <a:cs typeface="Arial" pitchFamily="34" charset="0"/>
              </a:rPr>
              <a:t>monosaccharides</a:t>
            </a:r>
            <a:r>
              <a:rPr lang="en-US" sz="2200" dirty="0">
                <a:latin typeface="Franklin Gothic Book" pitchFamily="34" charset="0"/>
                <a:cs typeface="Arial" pitchFamily="34" charset="0"/>
              </a:rPr>
              <a:t>. Following are some examples of monosaccharide-</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graphicFrame>
        <p:nvGraphicFramePr>
          <p:cNvPr id="10" name="Table 9"/>
          <p:cNvGraphicFramePr>
            <a:graphicFrameLocks noGrp="1"/>
          </p:cNvGraphicFramePr>
          <p:nvPr/>
        </p:nvGraphicFramePr>
        <p:xfrm>
          <a:off x="381000" y="2419350"/>
          <a:ext cx="8382000" cy="22860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81000">
                <a:tc>
                  <a:txBody>
                    <a:bodyPr/>
                    <a:lstStyle/>
                    <a:p>
                      <a:r>
                        <a:rPr lang="en-US" sz="2200" dirty="0">
                          <a:latin typeface="Franklin Gothic Book" pitchFamily="34" charset="0"/>
                        </a:rPr>
                        <a:t>Sugars</a:t>
                      </a:r>
                    </a:p>
                  </a:txBody>
                  <a:tcPr/>
                </a:tc>
                <a:tc>
                  <a:txBody>
                    <a:bodyPr/>
                    <a:lstStyle/>
                    <a:p>
                      <a:r>
                        <a:rPr lang="en-US" sz="2200" kern="1200" baseline="0" dirty="0" err="1">
                          <a:latin typeface="Franklin Gothic Book" pitchFamily="34" charset="0"/>
                        </a:rPr>
                        <a:t>Aldoses</a:t>
                      </a:r>
                      <a:endParaRPr lang="en-US" sz="2200" dirty="0">
                        <a:latin typeface="Franklin Gothic Book" pitchFamily="34" charset="0"/>
                      </a:endParaRPr>
                    </a:p>
                  </a:txBody>
                  <a:tcPr/>
                </a:tc>
                <a:tc>
                  <a:txBody>
                    <a:bodyPr/>
                    <a:lstStyle/>
                    <a:p>
                      <a:r>
                        <a:rPr lang="en-US" sz="2200" kern="1200" baseline="0" dirty="0">
                          <a:latin typeface="Franklin Gothic Book" pitchFamily="34" charset="0"/>
                        </a:rPr>
                        <a:t>Ketoses</a:t>
                      </a:r>
                      <a:endParaRPr lang="en-US" sz="2200" dirty="0">
                        <a:latin typeface="Franklin Gothic Book" pitchFamily="34" charset="0"/>
                      </a:endParaRPr>
                    </a:p>
                  </a:txBody>
                  <a:tcPr/>
                </a:tc>
                <a:extLst>
                  <a:ext uri="{0D108BD9-81ED-4DB2-BD59-A6C34878D82A}">
                    <a16:rowId xmlns:a16="http://schemas.microsoft.com/office/drawing/2014/main" val="10000"/>
                  </a:ext>
                </a:extLst>
              </a:tr>
              <a:tr h="1134434">
                <a:tc>
                  <a:txBody>
                    <a:bodyPr/>
                    <a:lstStyle/>
                    <a:p>
                      <a:r>
                        <a:rPr lang="en-US" sz="2200" kern="1200" dirty="0" err="1">
                          <a:latin typeface="Franklin Gothic Book" pitchFamily="34" charset="0"/>
                        </a:rPr>
                        <a:t>Trioses</a:t>
                      </a:r>
                      <a:r>
                        <a:rPr lang="en-US" sz="2200" kern="1200" dirty="0">
                          <a:latin typeface="Franklin Gothic Book" pitchFamily="34" charset="0"/>
                        </a:rPr>
                        <a:t> (C</a:t>
                      </a:r>
                      <a:r>
                        <a:rPr lang="en-US" sz="2200" kern="1200" baseline="-25000" dirty="0">
                          <a:latin typeface="Franklin Gothic Book" pitchFamily="34" charset="0"/>
                        </a:rPr>
                        <a:t>3</a:t>
                      </a:r>
                      <a:r>
                        <a:rPr lang="en-US" sz="2200" kern="1200" dirty="0">
                          <a:latin typeface="Franklin Gothic Book" pitchFamily="34" charset="0"/>
                        </a:rPr>
                        <a:t>H</a:t>
                      </a:r>
                      <a:r>
                        <a:rPr lang="en-US" sz="2200" kern="1200" baseline="-25000" dirty="0">
                          <a:latin typeface="Franklin Gothic Book" pitchFamily="34" charset="0"/>
                        </a:rPr>
                        <a:t>6</a:t>
                      </a:r>
                      <a:r>
                        <a:rPr lang="en-US" sz="2200" kern="1200" dirty="0">
                          <a:latin typeface="Franklin Gothic Book" pitchFamily="34" charset="0"/>
                        </a:rPr>
                        <a:t>O</a:t>
                      </a:r>
                      <a:r>
                        <a:rPr lang="en-US" sz="2200" kern="1200" baseline="-25000" dirty="0">
                          <a:latin typeface="Franklin Gothic Book" pitchFamily="34" charset="0"/>
                        </a:rPr>
                        <a:t>3</a:t>
                      </a:r>
                      <a:r>
                        <a:rPr lang="en-US" sz="2200" kern="1200" dirty="0">
                          <a:latin typeface="Franklin Gothic Book" pitchFamily="34" charset="0"/>
                        </a:rPr>
                        <a:t>)</a:t>
                      </a:r>
                    </a:p>
                    <a:p>
                      <a:r>
                        <a:rPr lang="en-US" sz="2200" kern="1200" dirty="0" err="1">
                          <a:latin typeface="Franklin Gothic Book" pitchFamily="34" charset="0"/>
                        </a:rPr>
                        <a:t>Tetroses</a:t>
                      </a:r>
                      <a:r>
                        <a:rPr lang="en-US" sz="2200" kern="1200" dirty="0">
                          <a:latin typeface="Franklin Gothic Book" pitchFamily="34" charset="0"/>
                        </a:rPr>
                        <a:t> (C</a:t>
                      </a:r>
                      <a:r>
                        <a:rPr lang="en-US" sz="2200" kern="1200" baseline="-25000" dirty="0">
                          <a:latin typeface="Franklin Gothic Book" pitchFamily="34" charset="0"/>
                        </a:rPr>
                        <a:t>4</a:t>
                      </a:r>
                      <a:r>
                        <a:rPr lang="en-US" sz="2200" kern="1200" dirty="0">
                          <a:latin typeface="Franklin Gothic Book" pitchFamily="34" charset="0"/>
                        </a:rPr>
                        <a:t>H</a:t>
                      </a:r>
                      <a:r>
                        <a:rPr lang="en-US" sz="2200" kern="1200" baseline="-25000" dirty="0">
                          <a:latin typeface="Franklin Gothic Book" pitchFamily="34" charset="0"/>
                        </a:rPr>
                        <a:t>8</a:t>
                      </a:r>
                      <a:r>
                        <a:rPr lang="en-US" sz="2200" kern="1200" dirty="0">
                          <a:latin typeface="Franklin Gothic Book" pitchFamily="34" charset="0"/>
                        </a:rPr>
                        <a:t>O</a:t>
                      </a:r>
                      <a:r>
                        <a:rPr lang="en-US" sz="2200" kern="1200" baseline="-25000" dirty="0">
                          <a:latin typeface="Franklin Gothic Book" pitchFamily="34" charset="0"/>
                        </a:rPr>
                        <a:t>4</a:t>
                      </a:r>
                      <a:r>
                        <a:rPr lang="en-US" sz="2200" kern="1200" dirty="0">
                          <a:latin typeface="Franklin Gothic Book" pitchFamily="34" charset="0"/>
                        </a:rPr>
                        <a:t>)</a:t>
                      </a:r>
                    </a:p>
                    <a:p>
                      <a:r>
                        <a:rPr lang="en-US" sz="2200" kern="1200" dirty="0" err="1">
                          <a:latin typeface="Franklin Gothic Book" pitchFamily="34" charset="0"/>
                        </a:rPr>
                        <a:t>Pentoses</a:t>
                      </a:r>
                      <a:r>
                        <a:rPr lang="en-US" sz="2200" kern="1200" dirty="0">
                          <a:latin typeface="Franklin Gothic Book" pitchFamily="34" charset="0"/>
                        </a:rPr>
                        <a:t> (C</a:t>
                      </a:r>
                      <a:r>
                        <a:rPr lang="en-US" sz="2200" kern="1200" baseline="-25000" dirty="0">
                          <a:latin typeface="Franklin Gothic Book" pitchFamily="34" charset="0"/>
                        </a:rPr>
                        <a:t>5</a:t>
                      </a:r>
                      <a:r>
                        <a:rPr lang="en-US" sz="2200" kern="1200" dirty="0">
                          <a:latin typeface="Franklin Gothic Book" pitchFamily="34" charset="0"/>
                        </a:rPr>
                        <a:t>H</a:t>
                      </a:r>
                      <a:r>
                        <a:rPr lang="en-US" sz="2200" kern="1200" baseline="-25000" dirty="0">
                          <a:latin typeface="Franklin Gothic Book" pitchFamily="34" charset="0"/>
                        </a:rPr>
                        <a:t>10</a:t>
                      </a:r>
                      <a:r>
                        <a:rPr lang="en-US" sz="2200" kern="1200" dirty="0">
                          <a:latin typeface="Franklin Gothic Book" pitchFamily="34" charset="0"/>
                        </a:rPr>
                        <a:t>O</a:t>
                      </a:r>
                      <a:r>
                        <a:rPr lang="en-US" sz="2200" kern="1200" baseline="-25000" dirty="0">
                          <a:latin typeface="Franklin Gothic Book" pitchFamily="34" charset="0"/>
                        </a:rPr>
                        <a:t>5</a:t>
                      </a:r>
                      <a:r>
                        <a:rPr lang="en-US" sz="2200" kern="1200" dirty="0">
                          <a:latin typeface="Franklin Gothic Book" pitchFamily="34" charset="0"/>
                        </a:rPr>
                        <a:t>)</a:t>
                      </a:r>
                    </a:p>
                    <a:p>
                      <a:r>
                        <a:rPr lang="en-US" sz="2200" kern="1200" dirty="0" err="1">
                          <a:latin typeface="Franklin Gothic Book" pitchFamily="34" charset="0"/>
                        </a:rPr>
                        <a:t>Hexoses</a:t>
                      </a:r>
                      <a:r>
                        <a:rPr lang="en-US" sz="2200" kern="1200" dirty="0">
                          <a:latin typeface="Franklin Gothic Book" pitchFamily="34" charset="0"/>
                        </a:rPr>
                        <a:t> (C</a:t>
                      </a:r>
                      <a:r>
                        <a:rPr lang="en-US" sz="2200" kern="1200" baseline="-25000" dirty="0">
                          <a:latin typeface="Franklin Gothic Book" pitchFamily="34" charset="0"/>
                        </a:rPr>
                        <a:t>6</a:t>
                      </a:r>
                      <a:r>
                        <a:rPr lang="en-US" sz="2200" kern="1200" dirty="0">
                          <a:latin typeface="Franklin Gothic Book" pitchFamily="34" charset="0"/>
                        </a:rPr>
                        <a:t>H</a:t>
                      </a:r>
                      <a:r>
                        <a:rPr lang="en-US" sz="2200" kern="1200" baseline="-25000" dirty="0">
                          <a:latin typeface="Franklin Gothic Book" pitchFamily="34" charset="0"/>
                        </a:rPr>
                        <a:t>12</a:t>
                      </a:r>
                      <a:r>
                        <a:rPr lang="en-US" sz="2200" kern="1200" dirty="0">
                          <a:latin typeface="Franklin Gothic Book" pitchFamily="34" charset="0"/>
                        </a:rPr>
                        <a:t>O</a:t>
                      </a:r>
                      <a:r>
                        <a:rPr lang="en-US" sz="2200" kern="1200" baseline="-25000" dirty="0">
                          <a:latin typeface="Franklin Gothic Book" pitchFamily="34" charset="0"/>
                        </a:rPr>
                        <a:t>6</a:t>
                      </a:r>
                      <a:r>
                        <a:rPr lang="en-US" sz="2200" kern="1200" dirty="0">
                          <a:latin typeface="Franklin Gothic Book" pitchFamily="34" charset="0"/>
                        </a:rPr>
                        <a:t>) </a:t>
                      </a:r>
                      <a:endParaRPr lang="en-US" sz="2200" kern="1200" dirty="0">
                        <a:solidFill>
                          <a:schemeClr val="dk1"/>
                        </a:solidFill>
                        <a:latin typeface="Franklin Gothic Book" pitchFamily="34" charset="0"/>
                        <a:ea typeface="+mn-ea"/>
                        <a:cs typeface="+mn-cs"/>
                      </a:endParaRPr>
                    </a:p>
                  </a:txBody>
                  <a:tcPr>
                    <a:solidFill>
                      <a:schemeClr val="accent4">
                        <a:lumMod val="40000"/>
                        <a:lumOff val="60000"/>
                      </a:schemeClr>
                    </a:solidFill>
                  </a:tcPr>
                </a:tc>
                <a:tc>
                  <a:txBody>
                    <a:bodyPr/>
                    <a:lstStyle/>
                    <a:p>
                      <a:r>
                        <a:rPr lang="en-US" sz="2200" kern="1200" baseline="0" dirty="0" err="1">
                          <a:latin typeface="Franklin Gothic Book" pitchFamily="34" charset="0"/>
                        </a:rPr>
                        <a:t>Glycerose</a:t>
                      </a:r>
                      <a:r>
                        <a:rPr lang="en-US" sz="2200" kern="1200" baseline="0" dirty="0">
                          <a:latin typeface="Franklin Gothic Book" pitchFamily="34" charset="0"/>
                        </a:rPr>
                        <a:t> </a:t>
                      </a:r>
                    </a:p>
                    <a:p>
                      <a:r>
                        <a:rPr lang="en-US" sz="2200" kern="1200" baseline="0" dirty="0" err="1">
                          <a:latin typeface="Franklin Gothic Book" pitchFamily="34" charset="0"/>
                        </a:rPr>
                        <a:t>Erythrose</a:t>
                      </a:r>
                      <a:r>
                        <a:rPr lang="en-US" sz="2200" kern="1200" baseline="0" dirty="0">
                          <a:latin typeface="Franklin Gothic Book" pitchFamily="34" charset="0"/>
                        </a:rPr>
                        <a:t> </a:t>
                      </a:r>
                    </a:p>
                    <a:p>
                      <a:r>
                        <a:rPr lang="en-US" sz="2200" kern="1200" baseline="0" dirty="0">
                          <a:latin typeface="Franklin Gothic Book" pitchFamily="34" charset="0"/>
                        </a:rPr>
                        <a:t>Ribose</a:t>
                      </a:r>
                    </a:p>
                    <a:p>
                      <a:r>
                        <a:rPr lang="en-US" sz="2200" kern="1200" baseline="0" dirty="0">
                          <a:latin typeface="Franklin Gothic Book" pitchFamily="34" charset="0"/>
                        </a:rPr>
                        <a:t>Glucose </a:t>
                      </a:r>
                      <a:endParaRPr lang="en-US" sz="2200" dirty="0">
                        <a:latin typeface="Franklin Gothic Book" pitchFamily="34" charset="0"/>
                      </a:endParaRPr>
                    </a:p>
                  </a:txBody>
                  <a:tcPr>
                    <a:solidFill>
                      <a:schemeClr val="accent4">
                        <a:lumMod val="40000"/>
                        <a:lumOff val="60000"/>
                      </a:schemeClr>
                    </a:solidFill>
                  </a:tcPr>
                </a:tc>
                <a:tc>
                  <a:txBody>
                    <a:bodyPr/>
                    <a:lstStyle/>
                    <a:p>
                      <a:r>
                        <a:rPr lang="en-US" sz="2200" kern="1200" baseline="0" dirty="0" err="1">
                          <a:latin typeface="Franklin Gothic Book" pitchFamily="34" charset="0"/>
                        </a:rPr>
                        <a:t>Dihydroxyacetone</a:t>
                      </a:r>
                      <a:endParaRPr lang="en-US" sz="2200" kern="1200" baseline="0" dirty="0">
                        <a:latin typeface="Franklin Gothic Book" pitchFamily="34" charset="0"/>
                      </a:endParaRPr>
                    </a:p>
                    <a:p>
                      <a:r>
                        <a:rPr lang="en-US" sz="2200" kern="1200" baseline="0" dirty="0" err="1">
                          <a:latin typeface="Franklin Gothic Book" pitchFamily="34" charset="0"/>
                        </a:rPr>
                        <a:t>Erythrulose</a:t>
                      </a:r>
                      <a:endParaRPr lang="en-US" sz="2200" kern="1200" baseline="0" dirty="0">
                        <a:latin typeface="Franklin Gothic Book" pitchFamily="34" charset="0"/>
                      </a:endParaRPr>
                    </a:p>
                    <a:p>
                      <a:r>
                        <a:rPr lang="en-US" sz="2200" kern="1200" baseline="0" dirty="0" err="1">
                          <a:latin typeface="Franklin Gothic Book" pitchFamily="34" charset="0"/>
                        </a:rPr>
                        <a:t>Ribulose</a:t>
                      </a:r>
                      <a:endParaRPr lang="en-US" sz="2200" kern="1200" baseline="0" dirty="0">
                        <a:latin typeface="Franklin Gothic Book" pitchFamily="34" charset="0"/>
                      </a:endParaRPr>
                    </a:p>
                    <a:p>
                      <a:r>
                        <a:rPr lang="en-US" sz="2200" kern="1200" baseline="0" dirty="0">
                          <a:latin typeface="Franklin Gothic Book" pitchFamily="34" charset="0"/>
                        </a:rPr>
                        <a:t>Fructose</a:t>
                      </a:r>
                      <a:endParaRPr lang="en-US" sz="2200" dirty="0">
                        <a:latin typeface="Franklin Gothic Book" pitchFamily="34" charset="0"/>
                      </a:endParaRPr>
                    </a:p>
                  </a:txBody>
                  <a:tcPr>
                    <a:solidFill>
                      <a:schemeClr val="accent4">
                        <a:lumMod val="40000"/>
                        <a:lumOff val="60000"/>
                      </a:schemeClr>
                    </a:solidFill>
                  </a:tcPr>
                </a:tc>
                <a:extLst>
                  <a:ext uri="{0D108BD9-81ED-4DB2-BD59-A6C34878D82A}">
                    <a16:rowId xmlns:a16="http://schemas.microsoft.com/office/drawing/2014/main" val="10001"/>
                  </a:ext>
                </a:extLst>
              </a:tr>
              <a:tr h="421508">
                <a:tc>
                  <a:txBody>
                    <a:bodyPr/>
                    <a:lstStyle/>
                    <a:p>
                      <a:r>
                        <a:rPr lang="en-US" sz="2200" kern="1200" dirty="0" err="1">
                          <a:latin typeface="Franklin Gothic Book" pitchFamily="34" charset="0"/>
                        </a:rPr>
                        <a:t>Heptose</a:t>
                      </a:r>
                      <a:r>
                        <a:rPr lang="en-US" sz="2200" kern="1200" dirty="0">
                          <a:latin typeface="Franklin Gothic Book" pitchFamily="34" charset="0"/>
                        </a:rPr>
                        <a:t> (C</a:t>
                      </a:r>
                      <a:r>
                        <a:rPr lang="en-US" sz="2200" kern="1200" baseline="-25000" dirty="0">
                          <a:latin typeface="Franklin Gothic Book" pitchFamily="34" charset="0"/>
                        </a:rPr>
                        <a:t>7</a:t>
                      </a:r>
                      <a:r>
                        <a:rPr lang="en-US" sz="2200" kern="1200" dirty="0">
                          <a:latin typeface="Franklin Gothic Book" pitchFamily="34" charset="0"/>
                        </a:rPr>
                        <a:t>H</a:t>
                      </a:r>
                      <a:r>
                        <a:rPr lang="en-US" sz="2200" kern="1200" baseline="-25000" dirty="0">
                          <a:latin typeface="Franklin Gothic Book" pitchFamily="34" charset="0"/>
                        </a:rPr>
                        <a:t>14</a:t>
                      </a:r>
                      <a:r>
                        <a:rPr lang="en-US" sz="2200" kern="1200" dirty="0">
                          <a:latin typeface="Franklin Gothic Book" pitchFamily="34" charset="0"/>
                        </a:rPr>
                        <a:t>O</a:t>
                      </a:r>
                      <a:r>
                        <a:rPr lang="en-US" sz="2200" kern="1200" baseline="-25000" dirty="0">
                          <a:latin typeface="Franklin Gothic Book" pitchFamily="34" charset="0"/>
                        </a:rPr>
                        <a:t>7</a:t>
                      </a:r>
                      <a:r>
                        <a:rPr lang="en-US" sz="2200" kern="1200" baseline="0" dirty="0">
                          <a:latin typeface="Franklin Gothic Book" pitchFamily="34" charset="0"/>
                        </a:rPr>
                        <a:t> )</a:t>
                      </a:r>
                      <a:endParaRPr lang="en-US" sz="2200" kern="1200" dirty="0">
                        <a:solidFill>
                          <a:schemeClr val="dk1"/>
                        </a:solidFill>
                        <a:latin typeface="Franklin Gothic Book" pitchFamily="34" charset="0"/>
                        <a:ea typeface="+mn-ea"/>
                        <a:cs typeface="+mn-cs"/>
                      </a:endParaRPr>
                    </a:p>
                  </a:txBody>
                  <a:tcPr>
                    <a:solidFill>
                      <a:schemeClr val="accent4">
                        <a:lumMod val="40000"/>
                        <a:lumOff val="60000"/>
                      </a:schemeClr>
                    </a:solidFill>
                  </a:tcPr>
                </a:tc>
                <a:tc>
                  <a:txBody>
                    <a:bodyPr/>
                    <a:lstStyle/>
                    <a:p>
                      <a:r>
                        <a:rPr lang="en-US" sz="2200" dirty="0">
                          <a:latin typeface="Franklin Gothic Book" pitchFamily="34" charset="0"/>
                        </a:rPr>
                        <a:t>L-</a:t>
                      </a:r>
                      <a:r>
                        <a:rPr lang="en-US" sz="2200" dirty="0" err="1">
                          <a:latin typeface="Franklin Gothic Book" pitchFamily="34" charset="0"/>
                        </a:rPr>
                        <a:t>glycero</a:t>
                      </a:r>
                      <a:r>
                        <a:rPr lang="en-US" sz="2200" dirty="0">
                          <a:latin typeface="Franklin Gothic Book" pitchFamily="34" charset="0"/>
                        </a:rPr>
                        <a:t>-D-</a:t>
                      </a:r>
                      <a:r>
                        <a:rPr lang="en-US" sz="2200" dirty="0" err="1">
                          <a:latin typeface="Franklin Gothic Book" pitchFamily="34" charset="0"/>
                        </a:rPr>
                        <a:t>manno</a:t>
                      </a:r>
                      <a:r>
                        <a:rPr lang="en-US" sz="2200" dirty="0">
                          <a:latin typeface="Franklin Gothic Book" pitchFamily="34" charset="0"/>
                        </a:rPr>
                        <a:t>-</a:t>
                      </a:r>
                      <a:r>
                        <a:rPr lang="en-US" sz="2200" dirty="0" err="1">
                          <a:latin typeface="Franklin Gothic Book" pitchFamily="34" charset="0"/>
                        </a:rPr>
                        <a:t>heptose</a:t>
                      </a:r>
                      <a:endParaRPr lang="en-US" sz="2200" dirty="0">
                        <a:latin typeface="Franklin Gothic Book" pitchFamily="34" charset="0"/>
                      </a:endParaRPr>
                    </a:p>
                  </a:txBody>
                  <a:tcPr>
                    <a:solidFill>
                      <a:schemeClr val="accent4">
                        <a:lumMod val="40000"/>
                        <a:lumOff val="60000"/>
                      </a:schemeClr>
                    </a:solidFill>
                  </a:tcPr>
                </a:tc>
                <a:tc>
                  <a:txBody>
                    <a:bodyPr/>
                    <a:lstStyle/>
                    <a:p>
                      <a:r>
                        <a:rPr lang="en-US" sz="2200" dirty="0" err="1">
                          <a:latin typeface="Franklin Gothic Book" pitchFamily="34" charset="0"/>
                        </a:rPr>
                        <a:t>Sedoheptulose</a:t>
                      </a:r>
                      <a:endParaRPr lang="en-US" sz="2200" dirty="0">
                        <a:latin typeface="Franklin Gothic Book" pitchFamily="34" charset="0"/>
                      </a:endParaRPr>
                    </a:p>
                  </a:txBody>
                  <a:tcPr>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
        <p:nvSpPr>
          <p:cNvPr id="11" name="Rectangle 10"/>
          <p:cNvSpPr/>
          <p:nvPr/>
        </p:nvSpPr>
        <p:spPr>
          <a:xfrm>
            <a:off x="152400" y="133350"/>
            <a:ext cx="88392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a:latin typeface="Arial" pitchFamily="34" charset="0"/>
                <a:cs typeface="Arial" pitchFamily="34" charset="0"/>
              </a:rPr>
              <a:t>Types of monosaccharide based on number of carbon atom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4112</TotalTime>
  <Words>4084</Words>
  <Application>Microsoft Office PowerPoint</Application>
  <PresentationFormat>On-screen Show (16:9)</PresentationFormat>
  <Paragraphs>328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1. Abundance of carbohydrates in living organisms. 2. Different classes of carbohydrates and their chemical structures. 3.Different isomeric forms of monosaccharide. 4. How monosaccharides are chemically linked to synthesize the oligosaccharides and polysaccharides. 5. Glycoconjugates and their roles in various cellular interactions.  6. Biological importance of carbohydrates.</vt:lpstr>
      <vt:lpstr>What are carbohydrates</vt:lpstr>
      <vt:lpstr>Chemical composition of carbohydrates</vt:lpstr>
      <vt:lpstr>PowerPoint Presentation</vt:lpstr>
      <vt:lpstr>Classification of carbohydrates</vt:lpstr>
      <vt:lpstr>Monosaccharides (Gr. monos = single, saccharon = sugar) </vt:lpstr>
      <vt:lpstr>Families of monosaccharides</vt:lpstr>
      <vt:lpstr>PowerPoint Presentation</vt:lpstr>
      <vt:lpstr>Isomerism in monosaccharides</vt:lpstr>
      <vt:lpstr>PowerPoint Presentation</vt:lpstr>
      <vt:lpstr>PowerPoint Presentation</vt:lpstr>
      <vt:lpstr>PowerPoint Presentation</vt:lpstr>
      <vt:lpstr>PowerPoint Presentation</vt:lpstr>
      <vt:lpstr>Structure of monosaccharides</vt:lpstr>
      <vt:lpstr>PowerPoint Presentation</vt:lpstr>
      <vt:lpstr>Cyclic structure or ring structure</vt:lpstr>
      <vt:lpstr>PowerPoint Presentation</vt:lpstr>
      <vt:lpstr>PowerPoint Presentation</vt:lpstr>
      <vt:lpstr>The sugar molecules exist in two types of rings- pyranose and furanose ring</vt:lpstr>
      <vt:lpstr>PowerPoint Presentation</vt:lpstr>
      <vt:lpstr>PowerPoint Presentation</vt:lpstr>
      <vt:lpstr>Oligosaccharides (Gr. Oligos = few; saccharides = sugar)</vt:lpstr>
      <vt:lpstr>Disaccharides</vt:lpstr>
      <vt:lpstr>PowerPoint Presentation</vt:lpstr>
      <vt:lpstr>Formation of glycosidic linkage</vt:lpstr>
      <vt:lpstr>PowerPoint Presentation</vt:lpstr>
      <vt:lpstr>Polysaccharides (Glycans )</vt:lpstr>
      <vt:lpstr>PowerPoint Presentation</vt:lpstr>
      <vt:lpstr>PowerPoint Presentation</vt:lpstr>
      <vt:lpstr>PowerPoint Presentation</vt:lpstr>
      <vt:lpstr>Heteropolysaccharides</vt:lpstr>
      <vt:lpstr>PowerPoint Presentation</vt:lpstr>
      <vt:lpstr>PowerPoint Presentation</vt:lpstr>
      <vt:lpstr>PowerPoint Presentation</vt:lpstr>
      <vt:lpstr>Proteoglycans</vt:lpstr>
      <vt:lpstr>Glycoproteins</vt:lpstr>
      <vt:lpstr>PowerPoint Presentation</vt:lpstr>
      <vt:lpstr>PowerPoint Presentation</vt:lpstr>
      <vt:lpstr>PowerPoint Presentation</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Puranjit Das</cp:lastModifiedBy>
  <cp:revision>685</cp:revision>
  <dcterms:created xsi:type="dcterms:W3CDTF">2006-08-16T00:00:00Z</dcterms:created>
  <dcterms:modified xsi:type="dcterms:W3CDTF">2025-08-04T11:55:18Z</dcterms:modified>
</cp:coreProperties>
</file>